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1"/>
    <p:sldMasterId id="2147483679" r:id="rId2"/>
    <p:sldMasterId id="2147483722" r:id="rId3"/>
    <p:sldMasterId id="2147483768" r:id="rId4"/>
  </p:sldMasterIdLst>
  <p:notesMasterIdLst>
    <p:notesMasterId r:id="rId29"/>
  </p:notesMasterIdLst>
  <p:handoutMasterIdLst>
    <p:handoutMasterId r:id="rId30"/>
  </p:handoutMasterIdLst>
  <p:sldIdLst>
    <p:sldId id="3377" r:id="rId5"/>
    <p:sldId id="3368" r:id="rId6"/>
    <p:sldId id="3379" r:id="rId7"/>
    <p:sldId id="3359" r:id="rId8"/>
    <p:sldId id="3371" r:id="rId9"/>
    <p:sldId id="3375" r:id="rId10"/>
    <p:sldId id="3363" r:id="rId11"/>
    <p:sldId id="2646" r:id="rId12"/>
    <p:sldId id="3378" r:id="rId13"/>
    <p:sldId id="3367" r:id="rId14"/>
    <p:sldId id="2686" r:id="rId15"/>
    <p:sldId id="3388" r:id="rId16"/>
    <p:sldId id="2688" r:id="rId17"/>
    <p:sldId id="2689" r:id="rId18"/>
    <p:sldId id="3373" r:id="rId19"/>
    <p:sldId id="3380" r:id="rId20"/>
    <p:sldId id="3382" r:id="rId21"/>
    <p:sldId id="3381" r:id="rId22"/>
    <p:sldId id="3383" r:id="rId23"/>
    <p:sldId id="3384" r:id="rId24"/>
    <p:sldId id="3385" r:id="rId25"/>
    <p:sldId id="3387" r:id="rId26"/>
    <p:sldId id="3386" r:id="rId27"/>
    <p:sldId id="3361" r:id="rId28"/>
  </p:sldIdLst>
  <p:sldSz cx="9906000" cy="6858000" type="A4"/>
  <p:notesSz cx="6797675" cy="9874250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structured Data" id="{B1AA6CDA-3502-3645-A195-D5323F6918D8}">
          <p14:sldIdLst>
            <p14:sldId id="3377"/>
            <p14:sldId id="3368"/>
            <p14:sldId id="3379"/>
            <p14:sldId id="3359"/>
            <p14:sldId id="3371"/>
            <p14:sldId id="3375"/>
            <p14:sldId id="3363"/>
            <p14:sldId id="2646"/>
            <p14:sldId id="3378"/>
            <p14:sldId id="3367"/>
            <p14:sldId id="2686"/>
            <p14:sldId id="3388"/>
            <p14:sldId id="2688"/>
            <p14:sldId id="2689"/>
            <p14:sldId id="3373"/>
            <p14:sldId id="3380"/>
            <p14:sldId id="3382"/>
            <p14:sldId id="3381"/>
            <p14:sldId id="3383"/>
            <p14:sldId id="3384"/>
            <p14:sldId id="3385"/>
            <p14:sldId id="3387"/>
            <p14:sldId id="3386"/>
            <p14:sldId id="3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orient="horz" pos="356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171" userDrawn="1">
          <p15:clr>
            <a:srgbClr val="A4A3A4"/>
          </p15:clr>
        </p15:guide>
        <p15:guide id="9" pos="6069" userDrawn="1">
          <p15:clr>
            <a:srgbClr val="A4A3A4"/>
          </p15:clr>
        </p15:guide>
        <p15:guide id="10" pos="3366" userDrawn="1">
          <p15:clr>
            <a:srgbClr val="A4A3A4"/>
          </p15:clr>
        </p15:guide>
        <p15:guide id="11" pos="28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884"/>
    <a:srgbClr val="004584"/>
    <a:srgbClr val="5F5F5F"/>
    <a:srgbClr val="FFC000"/>
    <a:srgbClr val="FEC003"/>
    <a:srgbClr val="F0B410"/>
    <a:srgbClr val="0086FF"/>
    <a:srgbClr val="4F7AA7"/>
    <a:srgbClr val="F5F1E7"/>
    <a:srgbClr val="FFE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D080F-4447-4715-BBE9-98E8CD0F3CC6}" v="672" dt="2019-12-04T04:08:14.030"/>
    <p1510:client id="{402C97C7-E106-7BE6-FBC1-BEE96991ABBA}" v="12" dt="2019-12-04T01:55:57.752"/>
    <p1510:client id="{64156686-6A53-4DCB-B392-D0C94D0F9164}" v="149" dt="2019-12-04T02:30:48.282"/>
    <p1510:client id="{8A878850-D714-42B4-821C-38FC9BFC2184}" v="1098" dt="2019-12-04T04:03:22.073"/>
    <p1510:client id="{A8752951-3A31-32E6-77D6-DB44F7962C6D}" v="31" dt="2019-12-04T15:04:24.971"/>
    <p1510:client id="{BABB6868-6BA5-4FE0-9F07-738D0D83EE7D}" v="512" dt="2019-12-04T04:07:06.986"/>
    <p1510:client id="{BCF83DA5-06AA-EEF9-85AF-92F90A4BE46C}" v="4" dt="2019-12-04T02:14:10.335"/>
    <p1510:client id="{ED6A18DD-DC32-9858-7045-1A9425BE4F0D}" v="3" dt="2019-12-04T02:29:50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14" y="58"/>
      </p:cViewPr>
      <p:guideLst>
        <p:guide orient="horz" pos="1026"/>
        <p:guide orient="horz" pos="3997"/>
        <p:guide orient="horz" pos="3566"/>
        <p:guide orient="horz" pos="4247"/>
        <p:guide orient="horz" pos="1298"/>
        <p:guide orient="horz" pos="504"/>
        <p:guide pos="3120"/>
        <p:guide pos="171"/>
        <p:guide pos="6069"/>
        <p:guide pos="3366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12/4/2019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a team of analytical consultants and really passionate about this project. This is our plan for today and let’s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6E95E-57AA-4526-AA4C-3002F47FB1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5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4C2B45-05BF-A249-98F0-37408DEE6E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50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EEFE-1040-4D5D-8070-73DA8151A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AA724-1C4A-48BF-9574-93099A347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AFAD-94CE-457B-AFBF-6292BC5F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37279-64BA-483C-A142-18FFBD8D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9A52-4A52-48A3-A2E6-410BF6A5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160B-12F3-46C6-BCC3-4DCDC34E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FADC-1413-4D7F-86CC-5F7768F81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A5F58-6689-4959-9AD1-3428734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7E69B-1004-43DD-B519-5211EA34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CD943-1588-4DD2-A744-8957D9EC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5AF65-4635-4CAC-A3C6-FB9D6467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1B78E-3B0E-43E1-9345-F88A75510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AACD-14B5-4282-957B-A4517CBE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1B2FD-3B26-4111-B0E7-C99B1499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B01C-70E7-4E46-86D0-9CA7889A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04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9906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06885" y="3993375"/>
            <a:ext cx="9336293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885" y="5179566"/>
            <a:ext cx="7236915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2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2060576"/>
            <a:ext cx="9362546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07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4848" y="1524000"/>
            <a:ext cx="9369425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00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1066801"/>
            <a:ext cx="625625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8274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1" y="1627632"/>
            <a:ext cx="9366811" cy="27699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201" y="2157985"/>
            <a:ext cx="9366880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395806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72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1729" y="1115846"/>
            <a:ext cx="768564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88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227955" y="237069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4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E004-8B9E-4560-B324-B7A59AD9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CED5E-EF49-4980-BF22-BFA5F844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49DA-5CE1-4CD8-991C-C006B52B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AB17-5FB2-46E9-9063-FAB7E9A2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4DA3-309C-452A-9C97-A4A980F2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9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9996" y="3352914"/>
            <a:ext cx="2318107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86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81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08153" y="1145311"/>
            <a:ext cx="2877414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096544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30748" y="1145311"/>
            <a:ext cx="2877404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19139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357566" y="1355944"/>
            <a:ext cx="6604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342088" y="1336891"/>
            <a:ext cx="6634956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1903" y="169710"/>
            <a:ext cx="95421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22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9816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5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69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906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151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9906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95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61825" y="622368"/>
            <a:ext cx="1782350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8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2622" y="1473951"/>
            <a:ext cx="1543758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510953" y="1473951"/>
            <a:ext cx="1543758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179283" y="1473951"/>
            <a:ext cx="1543758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851291" y="1473951"/>
            <a:ext cx="1543758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7519621" y="1473951"/>
            <a:ext cx="1543758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3752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40323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40323" y="1963502"/>
            <a:ext cx="1539976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7766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057863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57863" y="1963502"/>
            <a:ext cx="1539976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05306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1516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231516" y="1963502"/>
            <a:ext cx="1539976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78959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7404962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404962" y="1963502"/>
            <a:ext cx="1539976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7252405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F064-A823-4326-BC49-432B4FC2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4EDAE-535E-4526-8B7E-B5F07234A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C82D4-BFD2-4F43-B30D-BDB89F1C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CC63-D144-4869-A070-5D812AEF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3A4C1-8F13-4388-9CF6-E3A793C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24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742950" y="3775204"/>
            <a:ext cx="8420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586291" y="3655460"/>
            <a:ext cx="194584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3748563" y="3653343"/>
            <a:ext cx="194584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910835" y="3655460"/>
            <a:ext cx="194584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8073105" y="3655460"/>
            <a:ext cx="194584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0" rIns="0" rtlCol="0" anchor="ctr"/>
          <a:lstStyle/>
          <a:p>
            <a:pPr algn="ctr"/>
            <a:endParaRPr lang="en-US" sz="260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2893008" y="1791395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34167" y="1963502"/>
            <a:ext cx="1276028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081037" y="1901614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2928479" y="2375567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7184454" y="1791395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372483" y="1901614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7219926" y="2372087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722096" y="3997078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95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910124" y="434516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757567" y="4841305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5057089" y="3997078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95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245117" y="4332332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92560" y="4815639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196140" y="4041773"/>
            <a:ext cx="1276028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629675" y="4041773"/>
            <a:ext cx="1276028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363134" y="1963502"/>
            <a:ext cx="1276028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381566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8454" y="2087867"/>
            <a:ext cx="1986201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2779039" y="2555420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56223" y="3102893"/>
            <a:ext cx="1986201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186407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953993" y="2087867"/>
            <a:ext cx="1986201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85207" y="2555420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351763" y="3102893"/>
            <a:ext cx="1986201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6972645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49533" y="2087867"/>
            <a:ext cx="1986201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811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8539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8540" y="3227943"/>
            <a:ext cx="2016304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598540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4494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2844942" y="3227943"/>
            <a:ext cx="2016304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84494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07379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5073792" y="3227943"/>
            <a:ext cx="2016304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07379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30264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7302642" y="3227943"/>
            <a:ext cx="2016304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730264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98539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598540" y="5789416"/>
            <a:ext cx="2016304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598540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84494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2844942" y="5789416"/>
            <a:ext cx="2016304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284494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07379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5073792" y="5789416"/>
            <a:ext cx="2016304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507379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730264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7302642" y="5789416"/>
            <a:ext cx="2016304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730264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67423" y="3924011"/>
            <a:ext cx="2074198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7" name="Rectangle 36"/>
          <p:cNvSpPr/>
          <p:nvPr userDrawn="1"/>
        </p:nvSpPr>
        <p:spPr>
          <a:xfrm>
            <a:off x="567423" y="1585988"/>
            <a:ext cx="2074198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5316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834534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1976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2802978" y="3924011"/>
            <a:ext cx="2074198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6" name="Rectangle 85"/>
          <p:cNvSpPr/>
          <p:nvPr userDrawn="1"/>
        </p:nvSpPr>
        <p:spPr>
          <a:xfrm>
            <a:off x="2802978" y="1585988"/>
            <a:ext cx="2074198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0871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070089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2917531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5025123" y="3924011"/>
            <a:ext cx="2074198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1" name="Rectangle 90"/>
          <p:cNvSpPr/>
          <p:nvPr userDrawn="1"/>
        </p:nvSpPr>
        <p:spPr>
          <a:xfrm>
            <a:off x="5025123" y="1585988"/>
            <a:ext cx="2074198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083016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5292234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39676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7235590" y="3924011"/>
            <a:ext cx="2074198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6" name="Rectangle 95"/>
          <p:cNvSpPr/>
          <p:nvPr userDrawn="1"/>
        </p:nvSpPr>
        <p:spPr>
          <a:xfrm>
            <a:off x="7235590" y="1585988"/>
            <a:ext cx="2074198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293483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2701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7350143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9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632200" y="1408767"/>
            <a:ext cx="26416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03069" y="5027960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2758199" y="586846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5551691" y="586846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7512037" y="5027960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6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4179635" y="516694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47786" y="2411930"/>
            <a:ext cx="2050542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02916" y="3281310"/>
            <a:ext cx="2050542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296408" y="3281310"/>
            <a:ext cx="2050542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256754" y="2411930"/>
            <a:ext cx="2050542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003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69656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6944" y="1963503"/>
            <a:ext cx="1267244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869656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860131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477419" y="1963503"/>
            <a:ext cx="1267244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860131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568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69856" y="1963503"/>
            <a:ext cx="1267244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7852568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1869656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6944" y="4009013"/>
            <a:ext cx="1267244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1869656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4860131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3477419" y="4009013"/>
            <a:ext cx="1267244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4860131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7852568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6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469856" y="4009013"/>
            <a:ext cx="1267244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7852568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>
            <a:off x="709284" y="1833721"/>
            <a:ext cx="4118901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18003" y="2005621"/>
            <a:ext cx="151805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23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004717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892631" y="1511762"/>
            <a:ext cx="3013370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04717" y="1511764"/>
            <a:ext cx="3887914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39394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90592" y="1431959"/>
            <a:ext cx="4306123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890592" y="3429000"/>
            <a:ext cx="4306123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959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46950" y="3251201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239218" y="4703206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346950" y="1786333"/>
            <a:ext cx="206375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39218" y="1817965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239218" y="3254528"/>
            <a:ext cx="206375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7346950" y="4706533"/>
            <a:ext cx="206375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</p:spTree>
    <p:extLst>
      <p:ext uri="{BB962C8B-B14F-4D97-AF65-F5344CB8AC3E}">
        <p14:creationId xmlns:p14="http://schemas.microsoft.com/office/powerpoint/2010/main" val="256497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EF17-3B04-4C26-8643-D1EC6B97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325B-C879-4F31-B04F-F4AFE781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6FF5-FA70-4C24-81D7-2CA7189C7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30235-52CA-4530-B123-D3996E54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507F-16FC-423A-8E7F-2400F2FE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1B986-8365-465B-A88F-928763A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5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0435" y="1694000"/>
            <a:ext cx="1848403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607162" y="1694000"/>
            <a:ext cx="1848403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50435" y="3947368"/>
            <a:ext cx="1848403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7607162" y="3947368"/>
            <a:ext cx="1848403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298838" y="1694000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019398" y="1694000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98838" y="3947368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019398" y="3947368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4550" y="2243103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508841" y="1943100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4550" y="4441675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8841" y="4141672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7685102" y="2243103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7679393" y="1943100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7685102" y="4492475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7679393" y="4192472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19812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3962400" y="1686200"/>
            <a:ext cx="19812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7924800" y="1686200"/>
            <a:ext cx="19812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5943600" y="3929200"/>
            <a:ext cx="19812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1981200" y="3929200"/>
            <a:ext cx="19812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981200" y="1686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943600" y="1686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962400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907285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28989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23280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115019" y="4613636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109310" y="4313633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4106646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4100938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6082138" y="4613636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076429" y="4313633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8088946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8083237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08343" y="1496124"/>
            <a:ext cx="1987712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893627" y="1496124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258904" y="1496124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046690" y="3493167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886608" y="3427294"/>
            <a:ext cx="1934805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7251884" y="3417134"/>
            <a:ext cx="1934805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5046689" y="1496124"/>
            <a:ext cx="1934805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</p:spTree>
    <p:extLst>
      <p:ext uri="{BB962C8B-B14F-4D97-AF65-F5344CB8AC3E}">
        <p14:creationId xmlns:p14="http://schemas.microsoft.com/office/powerpoint/2010/main" val="41041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5145919" y="1907853"/>
            <a:ext cx="1934805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7266464" y="1907853"/>
            <a:ext cx="1934805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5145919" y="3356131"/>
            <a:ext cx="1934805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266464" y="3356131"/>
            <a:ext cx="1934805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24632" y="1907853"/>
            <a:ext cx="4207731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036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9888485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931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0183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0184" y="3221854"/>
            <a:ext cx="281899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3173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9662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529663" y="3221854"/>
            <a:ext cx="281899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02652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576998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6576998" y="3221854"/>
            <a:ext cx="281899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6649988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80183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80184" y="5796160"/>
            <a:ext cx="281899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3173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529662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529663" y="5796160"/>
            <a:ext cx="281899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3602652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76998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576998" y="5796160"/>
            <a:ext cx="281899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6649988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9217" y="4674776"/>
            <a:ext cx="1962322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1" name="Rectangle 10"/>
          <p:cNvSpPr/>
          <p:nvPr userDrawn="1"/>
        </p:nvSpPr>
        <p:spPr>
          <a:xfrm>
            <a:off x="2769173" y="4674776"/>
            <a:ext cx="1962322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49218" y="1571392"/>
            <a:ext cx="4191626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601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8650" y="1431958"/>
            <a:ext cx="342415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415503" y="1431958"/>
            <a:ext cx="6490497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31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9888484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5494" y="1639333"/>
            <a:ext cx="3987875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77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CE78-FCC0-42E6-894B-2973EB15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B1ACB-6D96-4471-86DA-C9CB9FE1C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E87FF-D7BA-4329-83C7-4B9541F88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2C865-898D-423E-8291-302C77E22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FE233-3613-4F26-98AA-A2316D11D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F02B9-22FF-4471-9150-5DEB547F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37460-E248-4375-981C-3B807B9D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FEDCA-F5A4-4B4C-A93D-B16B5178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77815" y="0"/>
            <a:ext cx="4828185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303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828185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4859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95891" y="3992397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14051" y="3992397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720508" y="1611404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08487" y="1611404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2720508" y="3813144"/>
            <a:ext cx="2175303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endParaRPr lang="en-US" sz="4333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95891" y="1611405"/>
            <a:ext cx="2175303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endParaRPr lang="en-US" sz="4767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014051" y="1611404"/>
            <a:ext cx="2175303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r>
              <a:rPr lang="en-US" sz="1083"/>
              <a:t> </a:t>
            </a:r>
          </a:p>
          <a:p>
            <a:pPr lvl="0" algn="ctr" defTabSz="990570">
              <a:spcBef>
                <a:spcPct val="20000"/>
              </a:spcBef>
              <a:defRPr/>
            </a:pPr>
            <a:br>
              <a:rPr lang="en-US" sz="1300" b="1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300" b="1">
                <a:solidFill>
                  <a:schemeClr val="bg1">
                    <a:lumMod val="95000"/>
                  </a:schemeClr>
                </a:solidFill>
              </a:rPr>
            </a:br>
            <a:endParaRPr lang="en-US" sz="1733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7308487" y="3813144"/>
            <a:ext cx="2175303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0570">
              <a:spcBef>
                <a:spcPct val="20000"/>
              </a:spcBef>
              <a:defRPr/>
            </a:pPr>
            <a:endParaRPr lang="en-US" sz="13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107619" y="2195018"/>
            <a:ext cx="4087652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7323" y="2182184"/>
            <a:ext cx="4087652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703029" y="5193235"/>
            <a:ext cx="4076240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321" y="4918632"/>
            <a:ext cx="408765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13325" y="5193235"/>
            <a:ext cx="4076240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07618" y="4918632"/>
            <a:ext cx="408765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703027" y="1672313"/>
            <a:ext cx="407624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728577" y="1773356"/>
            <a:ext cx="402514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5113324" y="1672313"/>
            <a:ext cx="407624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5138874" y="1773356"/>
            <a:ext cx="402514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7323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03029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321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703028" y="1710413"/>
            <a:ext cx="269382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04502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611565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17271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3611563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3617270" y="1710413"/>
            <a:ext cx="269382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3718743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521452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6527158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6521450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6527157" y="1710413"/>
            <a:ext cx="269382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28631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18313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63996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8287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624018" y="1604356"/>
            <a:ext cx="2023356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00236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53199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8882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93173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2858904" y="1604356"/>
            <a:ext cx="2023356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35122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74909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5020592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5014883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5080614" y="1604356"/>
            <a:ext cx="2023356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56832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83151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7228833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3125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9" name="Rectangle 58"/>
          <p:cNvSpPr/>
          <p:nvPr userDrawn="1"/>
        </p:nvSpPr>
        <p:spPr>
          <a:xfrm>
            <a:off x="7288856" y="1604356"/>
            <a:ext cx="2023356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65074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45007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690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84981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550713" y="1622925"/>
            <a:ext cx="1665447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13448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26277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71960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266251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6" name="Rectangle 65"/>
          <p:cNvSpPr/>
          <p:nvPr userDrawn="1"/>
        </p:nvSpPr>
        <p:spPr>
          <a:xfrm>
            <a:off x="2331982" y="1622925"/>
            <a:ext cx="166544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394718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110761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056444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050735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4116466" y="1622925"/>
            <a:ext cx="1665447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4179202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891638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5837322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5831613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5897344" y="1622925"/>
            <a:ext cx="1665447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5960080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667578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7613262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7607552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6" name="Rectangle 85"/>
          <p:cNvSpPr/>
          <p:nvPr userDrawn="1"/>
        </p:nvSpPr>
        <p:spPr>
          <a:xfrm>
            <a:off x="7673284" y="1622925"/>
            <a:ext cx="1665447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7736019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497304" y="1872883"/>
            <a:ext cx="420606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68940" y="2013587"/>
            <a:ext cx="2872320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583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4171174" y="1731349"/>
            <a:ext cx="1580739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0976" y="2303485"/>
            <a:ext cx="1361136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053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9906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990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606405" y="1934377"/>
            <a:ext cx="2765460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195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195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32247" y="2062632"/>
            <a:ext cx="2511365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1712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3F35-CF7E-4F3D-9E44-54106667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60A53-0C68-449C-9A4C-07C1229A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051C4-7077-4AF5-AB0E-7D00AC53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11ADA-089B-4CB4-9087-9CFF526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945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990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9906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734056" y="1431958"/>
            <a:ext cx="1785048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407382" y="6074429"/>
            <a:ext cx="2514126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5811" y="2085073"/>
            <a:ext cx="1520625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51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16147" y="1602393"/>
            <a:ext cx="476740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195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719781" y="1823491"/>
            <a:ext cx="4342675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2207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151016" y="1674245"/>
            <a:ext cx="3603968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482961" y="2170340"/>
            <a:ext cx="2897402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398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809497" y="1975549"/>
            <a:ext cx="420606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81133" y="2116253"/>
            <a:ext cx="2872320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5062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4100" y="356628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6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4100" y="825950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51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9906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9340697" y="317598"/>
            <a:ext cx="312038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3964" y="263969"/>
            <a:ext cx="495821" cy="366183"/>
          </a:xfrm>
          <a:prstGeom prst="rect">
            <a:avLst/>
          </a:prstGeom>
        </p:spPr>
        <p:txBody>
          <a:bodyPr anchor="ctr"/>
          <a:lstStyle>
            <a:lvl1pPr algn="ctr">
              <a:defRPr sz="108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4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9906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06885" y="3993375"/>
            <a:ext cx="9336293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885" y="5179566"/>
            <a:ext cx="7236915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3349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2060576"/>
            <a:ext cx="9362546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39498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4848" y="1524000"/>
            <a:ext cx="9369425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760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1066801"/>
            <a:ext cx="625625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4634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1" y="1627632"/>
            <a:ext cx="9366811" cy="27699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201" y="2157985"/>
            <a:ext cx="9366880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264350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A68A7-ACFC-40A9-8D8D-91FF4738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17E4A-961C-4DF4-878D-E566E421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A625-F889-4145-B2F3-A716028E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721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1729" y="1115846"/>
            <a:ext cx="768564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5538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227955" y="237069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325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9996" y="3352914"/>
            <a:ext cx="2318107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9173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0596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08153" y="1145311"/>
            <a:ext cx="2877414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096544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1230748" y="1145311"/>
            <a:ext cx="2877404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k object 19"/>
          <p:cNvSpPr/>
          <p:nvPr/>
        </p:nvSpPr>
        <p:spPr>
          <a:xfrm>
            <a:off x="1219139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k object 20"/>
          <p:cNvSpPr/>
          <p:nvPr/>
        </p:nvSpPr>
        <p:spPr>
          <a:xfrm>
            <a:off x="1357566" y="1355944"/>
            <a:ext cx="6604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bk object 21"/>
          <p:cNvSpPr/>
          <p:nvPr/>
        </p:nvSpPr>
        <p:spPr>
          <a:xfrm>
            <a:off x="1342088" y="1336891"/>
            <a:ext cx="6634956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1903" y="169710"/>
            <a:ext cx="95421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4989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12750" y="765175"/>
            <a:ext cx="9087000" cy="969282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12750" y="304800"/>
            <a:ext cx="9087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13494" y="1828800"/>
            <a:ext cx="9087000" cy="13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7556" y="6400800"/>
            <a:ext cx="88271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02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4" pos="5520">
          <p15:clr>
            <a:srgbClr val="FBAE40"/>
          </p15:clr>
        </p15:guide>
        <p15:guide id="5" pos="240">
          <p15:clr>
            <a:srgbClr val="FBAE40"/>
          </p15:clr>
        </p15:guide>
        <p15:guide id="6" orient="horz" pos="192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orient="horz" pos="480">
          <p15:clr>
            <a:srgbClr val="FBAE40"/>
          </p15:clr>
        </p15:guide>
        <p15:guide id="9" orient="horz" pos="403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8346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818F-7F2B-47AB-98FB-73BD6A5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735B-0F17-44F2-9E51-CC1CA6D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F3CEA-08AA-4A63-9877-A262BD7E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D4524-E1D1-4B6B-89E9-EB9628A3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8E708-8F7F-44B1-A461-0A39BC7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7CB9-F64C-418D-99C4-D6ABA98B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48B3-58E1-4572-AC69-4B0F9FED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448C-EB50-4BB0-A7F6-94AFCBB57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69E8-31DE-4FB0-8055-518ACAD10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2B8F-42E8-43E8-A595-309AA0CB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6DBDE-B6F5-43DC-8381-3C46CB78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1C8E-2B8F-4DEC-B56D-9B8AF0D7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66.xml"/><Relationship Id="rId16" Type="http://schemas.openxmlformats.org/officeDocument/2006/relationships/vmlDrawing" Target="../drawings/vmlDrawing3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74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4A24840-8F03-4E79-8AC9-172D34B776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9541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16" imgW="425" imgH="424" progId="TCLayout.ActiveDocument.1">
                  <p:embed/>
                </p:oleObj>
              </mc:Choice>
              <mc:Fallback>
                <p:oleObj name="think-cell Slide" r:id="rId16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4A24840-8F03-4E79-8AC9-172D34B776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6DE0332-C6FE-4F1C-8164-920BA002D938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01FF5E-816E-45A5-B590-63B3DD12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8B25-7228-4C92-8162-D0DE3A865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10E5F-7563-4021-8D99-2DD671DBB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1E159-70DA-40BA-A166-8383964D9DA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4DED9-E3FE-4A8D-8F74-E0BE5657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9D9B-FF56-4D4C-A2E2-82E36173A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416496378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000" b="1" i="0" baseline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83" y="1426674"/>
            <a:ext cx="936117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2051" y="6594952"/>
            <a:ext cx="287274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 flipV="1">
            <a:off x="122663" y="204992"/>
            <a:ext cx="9634654" cy="0"/>
          </a:xfrm>
          <a:prstGeom prst="line">
            <a:avLst/>
          </a:prstGeom>
          <a:noFill/>
          <a:ln w="22225" cap="flat" cmpd="sng" algn="ctr">
            <a:solidFill>
              <a:srgbClr val="35477A"/>
            </a:solidFill>
            <a:prstDash val="solid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6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  <p:sldLayoutId id="2147483691" r:id="rId11"/>
    <p:sldLayoutId id="2147483767" r:id="rId12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64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</p:sldLayoutIdLst>
  <p:hf hdr="0" ftr="0" dt="0"/>
  <p:txStyles>
    <p:titleStyle>
      <a:lvl1pPr algn="ctr" defTabSz="990570" rtl="0" eaLnBrk="1" latinLnBrk="0" hangingPunct="1"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1464" indent="-371464" algn="l" defTabSz="990570" rtl="0" eaLnBrk="1" latinLnBrk="0" hangingPunct="1">
        <a:spcBef>
          <a:spcPct val="20000"/>
        </a:spcBef>
        <a:buFont typeface="Arial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38" indent="-309553" algn="l" defTabSz="990570" rtl="0" eaLnBrk="1" latinLnBrk="0" hangingPunct="1">
        <a:spcBef>
          <a:spcPct val="20000"/>
        </a:spcBef>
        <a:buFont typeface="Arial" pitchFamily="34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spcBef>
          <a:spcPct val="20000"/>
        </a:spcBef>
        <a:buFont typeface="Arial" pitchFamily="34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spcBef>
          <a:spcPct val="20000"/>
        </a:spcBef>
        <a:buFont typeface="Arial" pitchFamily="34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000" b="1" i="0" baseline="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83" y="1426674"/>
            <a:ext cx="936117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2051" y="6594952"/>
            <a:ext cx="287274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 flipV="1">
            <a:off x="122663" y="204992"/>
            <a:ext cx="9634654" cy="0"/>
          </a:xfrm>
          <a:prstGeom prst="line">
            <a:avLst/>
          </a:prstGeom>
          <a:noFill/>
          <a:ln w="22225" cap="flat" cmpd="sng" algn="ctr">
            <a:solidFill>
              <a:srgbClr val="35477A"/>
            </a:solidFill>
            <a:prstDash val="solid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12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andedramblings.com/index.php/craigslist-statistics/" TargetMode="External"/><Relationship Id="rId2" Type="http://schemas.openxmlformats.org/officeDocument/2006/relationships/hyperlink" Target="https://www.linkedin.com/company/craigslist/about/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F8CC3C8-FBF5-4774-A415-36590D53F6E4}"/>
              </a:ext>
            </a:extLst>
          </p:cNvPr>
          <p:cNvSpPr txBox="1">
            <a:spLocks/>
          </p:cNvSpPr>
          <p:nvPr/>
        </p:nvSpPr>
        <p:spPr bwMode="gray">
          <a:xfrm>
            <a:off x="217170" y="3599489"/>
            <a:ext cx="9471660" cy="423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Correctly Classifying Ads on Craigslist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8023C4-E19F-41C0-9AA3-C7D474CC08E0}"/>
              </a:ext>
            </a:extLst>
          </p:cNvPr>
          <p:cNvGrpSpPr/>
          <p:nvPr/>
        </p:nvGrpSpPr>
        <p:grpSpPr>
          <a:xfrm>
            <a:off x="3381711" y="1699134"/>
            <a:ext cx="3358881" cy="1847850"/>
            <a:chOff x="3305907" y="1751639"/>
            <a:chExt cx="3358881" cy="1847850"/>
          </a:xfrm>
        </p:grpSpPr>
        <p:pic>
          <p:nvPicPr>
            <p:cNvPr id="3" name="Picture 47" descr="Image result for craigslist logo">
              <a:extLst>
                <a:ext uri="{FF2B5EF4-FFF2-40B4-BE49-F238E27FC236}">
                  <a16:creationId xmlns:a16="http://schemas.microsoft.com/office/drawing/2014/main" id="{3821659F-13F9-429A-B0F0-F31033DEE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13" y="1751639"/>
              <a:ext cx="2466975" cy="184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5" descr="Image result for craigslist logo">
              <a:extLst>
                <a:ext uri="{FF2B5EF4-FFF2-40B4-BE49-F238E27FC236}">
                  <a16:creationId xmlns:a16="http://schemas.microsoft.com/office/drawing/2014/main" id="{AABA1434-C59D-49F1-B85B-3522DF627D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0" r="28632"/>
            <a:stretch/>
          </p:blipFill>
          <p:spPr bwMode="auto">
            <a:xfrm>
              <a:off x="3305907" y="1946902"/>
              <a:ext cx="1322364" cy="145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52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be 78">
            <a:extLst>
              <a:ext uri="{FF2B5EF4-FFF2-40B4-BE49-F238E27FC236}">
                <a16:creationId xmlns:a16="http://schemas.microsoft.com/office/drawing/2014/main" id="{889ED027-F26F-40D0-A453-39B60909C71F}"/>
              </a:ext>
            </a:extLst>
          </p:cNvPr>
          <p:cNvSpPr/>
          <p:nvPr/>
        </p:nvSpPr>
        <p:spPr>
          <a:xfrm flipH="1">
            <a:off x="6948890" y="2586226"/>
            <a:ext cx="1768478" cy="2859424"/>
          </a:xfrm>
          <a:prstGeom prst="cube">
            <a:avLst>
              <a:gd name="adj" fmla="val 20548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0EE44ADB-B016-4D37-BB8C-78BCCBD98CD4}"/>
              </a:ext>
            </a:extLst>
          </p:cNvPr>
          <p:cNvSpPr/>
          <p:nvPr/>
        </p:nvSpPr>
        <p:spPr>
          <a:xfrm flipH="1">
            <a:off x="5500121" y="3023059"/>
            <a:ext cx="1768478" cy="2422591"/>
          </a:xfrm>
          <a:prstGeom prst="cube">
            <a:avLst>
              <a:gd name="adj" fmla="val 20319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EA990FBD-5B0B-45BA-9027-1AC7CBFC7038}"/>
              </a:ext>
            </a:extLst>
          </p:cNvPr>
          <p:cNvSpPr/>
          <p:nvPr/>
        </p:nvSpPr>
        <p:spPr>
          <a:xfrm flipH="1">
            <a:off x="4047692" y="3415326"/>
            <a:ext cx="1768478" cy="2030325"/>
          </a:xfrm>
          <a:prstGeom prst="cube">
            <a:avLst>
              <a:gd name="adj" fmla="val 2062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244F20B8-9B96-4115-B612-FEC7FD24D209}"/>
              </a:ext>
            </a:extLst>
          </p:cNvPr>
          <p:cNvSpPr/>
          <p:nvPr/>
        </p:nvSpPr>
        <p:spPr>
          <a:xfrm flipH="1">
            <a:off x="2598356" y="3838260"/>
            <a:ext cx="1768478" cy="1607391"/>
          </a:xfrm>
          <a:prstGeom prst="cube">
            <a:avLst>
              <a:gd name="adj" fmla="val 21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86D43E26-7320-48BC-AA67-1EAEB81EB369}"/>
              </a:ext>
            </a:extLst>
          </p:cNvPr>
          <p:cNvSpPr/>
          <p:nvPr/>
        </p:nvSpPr>
        <p:spPr>
          <a:xfrm flipH="1">
            <a:off x="1164998" y="4281680"/>
            <a:ext cx="1768478" cy="1163971"/>
          </a:xfrm>
          <a:prstGeom prst="cube">
            <a:avLst>
              <a:gd name="adj" fmla="val 25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4FE44D9A-189F-4AC7-8767-B2409C42A584}"/>
              </a:ext>
            </a:extLst>
          </p:cNvPr>
          <p:cNvSpPr/>
          <p:nvPr/>
        </p:nvSpPr>
        <p:spPr>
          <a:xfrm flipH="1">
            <a:off x="1164998" y="3913804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3119B009-E3AD-4F53-8803-070E49A447CE}"/>
              </a:ext>
            </a:extLst>
          </p:cNvPr>
          <p:cNvSpPr/>
          <p:nvPr/>
        </p:nvSpPr>
        <p:spPr>
          <a:xfrm flipH="1">
            <a:off x="2598356" y="3490869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B02E8C1E-940D-4AF6-AE45-7D57206FBB9C}"/>
              </a:ext>
            </a:extLst>
          </p:cNvPr>
          <p:cNvSpPr/>
          <p:nvPr/>
        </p:nvSpPr>
        <p:spPr>
          <a:xfrm flipH="1">
            <a:off x="4047693" y="3071519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4F6117E5-ED57-4939-A2A1-E43F552E4C0B}"/>
              </a:ext>
            </a:extLst>
          </p:cNvPr>
          <p:cNvSpPr/>
          <p:nvPr/>
        </p:nvSpPr>
        <p:spPr>
          <a:xfrm flipH="1">
            <a:off x="5497031" y="2648585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7CDE7DD4-C4A3-4740-BA09-0F4D4527BD16}"/>
              </a:ext>
            </a:extLst>
          </p:cNvPr>
          <p:cNvSpPr/>
          <p:nvPr/>
        </p:nvSpPr>
        <p:spPr>
          <a:xfrm flipH="1">
            <a:off x="6946369" y="2225650"/>
            <a:ext cx="1768478" cy="705936"/>
          </a:xfrm>
          <a:prstGeom prst="cube">
            <a:avLst>
              <a:gd name="adj" fmla="val 48767"/>
            </a:avLst>
          </a:prstGeom>
          <a:solidFill>
            <a:srgbClr val="0045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26A09BA-0EC9-4402-9086-CE385E992621}"/>
              </a:ext>
            </a:extLst>
          </p:cNvPr>
          <p:cNvGrpSpPr/>
          <p:nvPr/>
        </p:nvGrpSpPr>
        <p:grpSpPr>
          <a:xfrm>
            <a:off x="6943848" y="947748"/>
            <a:ext cx="1576465" cy="1567302"/>
            <a:chOff x="5138738" y="-608163"/>
            <a:chExt cx="4786312" cy="503985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2BBA748-BE54-4390-A912-B867D56AEC0D}"/>
                </a:ext>
              </a:extLst>
            </p:cNvPr>
            <p:cNvSpPr/>
            <p:nvPr/>
          </p:nvSpPr>
          <p:spPr>
            <a:xfrm>
              <a:off x="5793224" y="3973382"/>
              <a:ext cx="3766861" cy="380050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A9E886-0931-43BE-A44A-B5C618A7F0DD}"/>
                </a:ext>
              </a:extLst>
            </p:cNvPr>
            <p:cNvGrpSpPr/>
            <p:nvPr/>
          </p:nvGrpSpPr>
          <p:grpSpPr>
            <a:xfrm>
              <a:off x="5138738" y="-608163"/>
              <a:ext cx="4786312" cy="5039851"/>
              <a:chOff x="5995988" y="2712903"/>
              <a:chExt cx="2457450" cy="2587625"/>
            </a:xfrm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0FE312EA-A7CC-40BC-B279-483EB91B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712903"/>
                <a:ext cx="2457450" cy="2587625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26C7F4D9-D12A-42AB-8FDB-25CB9604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3270116"/>
                <a:ext cx="1450975" cy="143510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97BC4BC3-781E-4667-8872-0E49CD15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2874828"/>
                <a:ext cx="1381125" cy="1384300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11D7F8F-F972-436F-B46B-E8A5A1FDF08D}"/>
              </a:ext>
            </a:extLst>
          </p:cNvPr>
          <p:cNvSpPr txBox="1"/>
          <p:nvPr/>
        </p:nvSpPr>
        <p:spPr>
          <a:xfrm>
            <a:off x="1525548" y="4813195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Naïve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AE013-575D-4E3B-9CB4-8AF4C6DD2E0A}"/>
              </a:ext>
            </a:extLst>
          </p:cNvPr>
          <p:cNvSpPr txBox="1"/>
          <p:nvPr/>
        </p:nvSpPr>
        <p:spPr>
          <a:xfrm>
            <a:off x="3042215" y="4551193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RFC</a:t>
            </a:r>
            <a:endParaRPr lang="en-GB" sz="2000" b="1" kern="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9CD76B-DB50-4CBC-8232-9566B5876B74}"/>
              </a:ext>
            </a:extLst>
          </p:cNvPr>
          <p:cNvSpPr txBox="1"/>
          <p:nvPr/>
        </p:nvSpPr>
        <p:spPr>
          <a:xfrm>
            <a:off x="4475573" y="4298507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SVC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FCB4A5-122F-4C93-8FAE-4138F9E295C4}"/>
              </a:ext>
            </a:extLst>
          </p:cNvPr>
          <p:cNvSpPr txBox="1"/>
          <p:nvPr/>
        </p:nvSpPr>
        <p:spPr>
          <a:xfrm>
            <a:off x="5918057" y="3859088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LSTM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2D0E5E-4822-4095-90C6-1614FA9A2B23}"/>
              </a:ext>
            </a:extLst>
          </p:cNvPr>
          <p:cNvSpPr txBox="1"/>
          <p:nvPr/>
        </p:nvSpPr>
        <p:spPr>
          <a:xfrm>
            <a:off x="7462860" y="3452678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DL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004584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8D91E-D36F-42E4-A822-66117B3C9E32}"/>
              </a:ext>
            </a:extLst>
          </p:cNvPr>
          <p:cNvSpPr/>
          <p:nvPr/>
        </p:nvSpPr>
        <p:spPr>
          <a:xfrm>
            <a:off x="3129142" y="3658151"/>
            <a:ext cx="605906" cy="57719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BCFDD8-7467-4256-9E32-9837DA66A62F}"/>
              </a:ext>
            </a:extLst>
          </p:cNvPr>
          <p:cNvGrpSpPr/>
          <p:nvPr/>
        </p:nvGrpSpPr>
        <p:grpSpPr>
          <a:xfrm rot="20404528">
            <a:off x="1859449" y="1881904"/>
            <a:ext cx="1728899" cy="2001424"/>
            <a:chOff x="4742068" y="1262522"/>
            <a:chExt cx="520700" cy="1146176"/>
          </a:xfrm>
          <a:solidFill>
            <a:srgbClr val="282F39"/>
          </a:solidFill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9BDD1D59-233E-4492-8470-E4CEB7FAF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068" y="1448260"/>
              <a:ext cx="520700" cy="960438"/>
            </a:xfrm>
            <a:custGeom>
              <a:avLst/>
              <a:gdLst>
                <a:gd name="T0" fmla="*/ 359 w 740"/>
                <a:gd name="T1" fmla="*/ 85 h 685"/>
                <a:gd name="T2" fmla="*/ 297 w 740"/>
                <a:gd name="T3" fmla="*/ 76 h 685"/>
                <a:gd name="T4" fmla="*/ 263 w 740"/>
                <a:gd name="T5" fmla="*/ 70 h 685"/>
                <a:gd name="T6" fmla="*/ 241 w 740"/>
                <a:gd name="T7" fmla="*/ 80 h 685"/>
                <a:gd name="T8" fmla="*/ 179 w 740"/>
                <a:gd name="T9" fmla="*/ 154 h 685"/>
                <a:gd name="T10" fmla="*/ 147 w 740"/>
                <a:gd name="T11" fmla="*/ 165 h 685"/>
                <a:gd name="T12" fmla="*/ 123 w 740"/>
                <a:gd name="T13" fmla="*/ 141 h 685"/>
                <a:gd name="T14" fmla="*/ 129 w 740"/>
                <a:gd name="T15" fmla="*/ 114 h 685"/>
                <a:gd name="T16" fmla="*/ 214 w 740"/>
                <a:gd name="T17" fmla="*/ 12 h 685"/>
                <a:gd name="T18" fmla="*/ 237 w 740"/>
                <a:gd name="T19" fmla="*/ 1 h 685"/>
                <a:gd name="T20" fmla="*/ 402 w 740"/>
                <a:gd name="T21" fmla="*/ 2 h 685"/>
                <a:gd name="T22" fmla="*/ 502 w 740"/>
                <a:gd name="T23" fmla="*/ 43 h 685"/>
                <a:gd name="T24" fmla="*/ 544 w 740"/>
                <a:gd name="T25" fmla="*/ 99 h 685"/>
                <a:gd name="T26" fmla="*/ 582 w 740"/>
                <a:gd name="T27" fmla="*/ 170 h 685"/>
                <a:gd name="T28" fmla="*/ 603 w 740"/>
                <a:gd name="T29" fmla="*/ 210 h 685"/>
                <a:gd name="T30" fmla="*/ 614 w 740"/>
                <a:gd name="T31" fmla="*/ 213 h 685"/>
                <a:gd name="T32" fmla="*/ 690 w 740"/>
                <a:gd name="T33" fmla="*/ 161 h 685"/>
                <a:gd name="T34" fmla="*/ 724 w 740"/>
                <a:gd name="T35" fmla="*/ 160 h 685"/>
                <a:gd name="T36" fmla="*/ 739 w 740"/>
                <a:gd name="T37" fmla="*/ 190 h 685"/>
                <a:gd name="T38" fmla="*/ 722 w 740"/>
                <a:gd name="T39" fmla="*/ 217 h 685"/>
                <a:gd name="T40" fmla="*/ 679 w 740"/>
                <a:gd name="T41" fmla="*/ 247 h 685"/>
                <a:gd name="T42" fmla="*/ 606 w 740"/>
                <a:gd name="T43" fmla="*/ 297 h 685"/>
                <a:gd name="T44" fmla="*/ 569 w 740"/>
                <a:gd name="T45" fmla="*/ 287 h 685"/>
                <a:gd name="T46" fmla="*/ 488 w 740"/>
                <a:gd name="T47" fmla="*/ 170 h 685"/>
                <a:gd name="T48" fmla="*/ 486 w 740"/>
                <a:gd name="T49" fmla="*/ 168 h 685"/>
                <a:gd name="T50" fmla="*/ 423 w 740"/>
                <a:gd name="T51" fmla="*/ 257 h 685"/>
                <a:gd name="T52" fmla="*/ 434 w 740"/>
                <a:gd name="T53" fmla="*/ 268 h 685"/>
                <a:gd name="T54" fmla="*/ 554 w 740"/>
                <a:gd name="T55" fmla="*/ 374 h 685"/>
                <a:gd name="T56" fmla="*/ 570 w 740"/>
                <a:gd name="T57" fmla="*/ 388 h 685"/>
                <a:gd name="T58" fmla="*/ 583 w 740"/>
                <a:gd name="T59" fmla="*/ 419 h 685"/>
                <a:gd name="T60" fmla="*/ 583 w 740"/>
                <a:gd name="T61" fmla="*/ 483 h 685"/>
                <a:gd name="T62" fmla="*/ 584 w 740"/>
                <a:gd name="T63" fmla="*/ 637 h 685"/>
                <a:gd name="T64" fmla="*/ 563 w 740"/>
                <a:gd name="T65" fmla="*/ 674 h 685"/>
                <a:gd name="T66" fmla="*/ 505 w 740"/>
                <a:gd name="T67" fmla="*/ 652 h 685"/>
                <a:gd name="T68" fmla="*/ 503 w 740"/>
                <a:gd name="T69" fmla="*/ 637 h 685"/>
                <a:gd name="T70" fmla="*/ 503 w 740"/>
                <a:gd name="T71" fmla="*/ 465 h 685"/>
                <a:gd name="T72" fmla="*/ 485 w 740"/>
                <a:gd name="T73" fmla="*/ 431 h 685"/>
                <a:gd name="T74" fmla="*/ 361 w 740"/>
                <a:gd name="T75" fmla="*/ 345 h 685"/>
                <a:gd name="T76" fmla="*/ 359 w 740"/>
                <a:gd name="T77" fmla="*/ 344 h 685"/>
                <a:gd name="T78" fmla="*/ 330 w 740"/>
                <a:gd name="T79" fmla="*/ 384 h 685"/>
                <a:gd name="T80" fmla="*/ 291 w 740"/>
                <a:gd name="T81" fmla="*/ 437 h 685"/>
                <a:gd name="T82" fmla="*/ 259 w 740"/>
                <a:gd name="T83" fmla="*/ 454 h 685"/>
                <a:gd name="T84" fmla="*/ 41 w 740"/>
                <a:gd name="T85" fmla="*/ 455 h 685"/>
                <a:gd name="T86" fmla="*/ 1 w 740"/>
                <a:gd name="T87" fmla="*/ 412 h 685"/>
                <a:gd name="T88" fmla="*/ 42 w 740"/>
                <a:gd name="T89" fmla="*/ 373 h 685"/>
                <a:gd name="T90" fmla="*/ 205 w 740"/>
                <a:gd name="T91" fmla="*/ 373 h 685"/>
                <a:gd name="T92" fmla="*/ 237 w 740"/>
                <a:gd name="T93" fmla="*/ 352 h 685"/>
                <a:gd name="T94" fmla="*/ 271 w 740"/>
                <a:gd name="T95" fmla="*/ 278 h 685"/>
                <a:gd name="T96" fmla="*/ 304 w 740"/>
                <a:gd name="T97" fmla="*/ 206 h 685"/>
                <a:gd name="T98" fmla="*/ 334 w 740"/>
                <a:gd name="T99" fmla="*/ 141 h 685"/>
                <a:gd name="T100" fmla="*/ 358 w 740"/>
                <a:gd name="T101" fmla="*/ 88 h 685"/>
                <a:gd name="T102" fmla="*/ 359 w 740"/>
                <a:gd name="T103" fmla="*/ 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685">
                  <a:moveTo>
                    <a:pt x="359" y="85"/>
                  </a:moveTo>
                  <a:cubicBezTo>
                    <a:pt x="338" y="82"/>
                    <a:pt x="318" y="79"/>
                    <a:pt x="297" y="76"/>
                  </a:cubicBezTo>
                  <a:cubicBezTo>
                    <a:pt x="286" y="74"/>
                    <a:pt x="274" y="72"/>
                    <a:pt x="263" y="70"/>
                  </a:cubicBezTo>
                  <a:cubicBezTo>
                    <a:pt x="253" y="69"/>
                    <a:pt x="247" y="73"/>
                    <a:pt x="241" y="80"/>
                  </a:cubicBezTo>
                  <a:cubicBezTo>
                    <a:pt x="220" y="105"/>
                    <a:pt x="200" y="129"/>
                    <a:pt x="179" y="154"/>
                  </a:cubicBezTo>
                  <a:cubicBezTo>
                    <a:pt x="171" y="164"/>
                    <a:pt x="159" y="168"/>
                    <a:pt x="147" y="165"/>
                  </a:cubicBezTo>
                  <a:cubicBezTo>
                    <a:pt x="134" y="162"/>
                    <a:pt x="126" y="154"/>
                    <a:pt x="123" y="141"/>
                  </a:cubicBezTo>
                  <a:cubicBezTo>
                    <a:pt x="120" y="132"/>
                    <a:pt x="122" y="122"/>
                    <a:pt x="129" y="114"/>
                  </a:cubicBezTo>
                  <a:cubicBezTo>
                    <a:pt x="157" y="80"/>
                    <a:pt x="185" y="46"/>
                    <a:pt x="214" y="12"/>
                  </a:cubicBezTo>
                  <a:cubicBezTo>
                    <a:pt x="220" y="5"/>
                    <a:pt x="227" y="1"/>
                    <a:pt x="237" y="1"/>
                  </a:cubicBezTo>
                  <a:cubicBezTo>
                    <a:pt x="292" y="1"/>
                    <a:pt x="347" y="0"/>
                    <a:pt x="402" y="2"/>
                  </a:cubicBezTo>
                  <a:cubicBezTo>
                    <a:pt x="440" y="3"/>
                    <a:pt x="474" y="18"/>
                    <a:pt x="502" y="43"/>
                  </a:cubicBezTo>
                  <a:cubicBezTo>
                    <a:pt x="520" y="59"/>
                    <a:pt x="533" y="79"/>
                    <a:pt x="544" y="99"/>
                  </a:cubicBezTo>
                  <a:cubicBezTo>
                    <a:pt x="556" y="123"/>
                    <a:pt x="569" y="147"/>
                    <a:pt x="582" y="170"/>
                  </a:cubicBezTo>
                  <a:cubicBezTo>
                    <a:pt x="589" y="184"/>
                    <a:pt x="596" y="197"/>
                    <a:pt x="603" y="210"/>
                  </a:cubicBezTo>
                  <a:cubicBezTo>
                    <a:pt x="606" y="215"/>
                    <a:pt x="610" y="216"/>
                    <a:pt x="614" y="213"/>
                  </a:cubicBezTo>
                  <a:cubicBezTo>
                    <a:pt x="640" y="196"/>
                    <a:pt x="665" y="178"/>
                    <a:pt x="690" y="161"/>
                  </a:cubicBezTo>
                  <a:cubicBezTo>
                    <a:pt x="701" y="154"/>
                    <a:pt x="713" y="154"/>
                    <a:pt x="724" y="160"/>
                  </a:cubicBezTo>
                  <a:cubicBezTo>
                    <a:pt x="734" y="167"/>
                    <a:pt x="740" y="177"/>
                    <a:pt x="739" y="190"/>
                  </a:cubicBezTo>
                  <a:cubicBezTo>
                    <a:pt x="739" y="202"/>
                    <a:pt x="732" y="210"/>
                    <a:pt x="722" y="217"/>
                  </a:cubicBezTo>
                  <a:cubicBezTo>
                    <a:pt x="707" y="227"/>
                    <a:pt x="693" y="237"/>
                    <a:pt x="679" y="247"/>
                  </a:cubicBezTo>
                  <a:cubicBezTo>
                    <a:pt x="655" y="263"/>
                    <a:pt x="631" y="280"/>
                    <a:pt x="606" y="297"/>
                  </a:cubicBezTo>
                  <a:cubicBezTo>
                    <a:pt x="593" y="305"/>
                    <a:pt x="577" y="299"/>
                    <a:pt x="569" y="287"/>
                  </a:cubicBezTo>
                  <a:cubicBezTo>
                    <a:pt x="542" y="248"/>
                    <a:pt x="515" y="209"/>
                    <a:pt x="488" y="170"/>
                  </a:cubicBezTo>
                  <a:cubicBezTo>
                    <a:pt x="488" y="170"/>
                    <a:pt x="487" y="169"/>
                    <a:pt x="486" y="168"/>
                  </a:cubicBezTo>
                  <a:cubicBezTo>
                    <a:pt x="465" y="198"/>
                    <a:pt x="444" y="227"/>
                    <a:pt x="423" y="257"/>
                  </a:cubicBezTo>
                  <a:cubicBezTo>
                    <a:pt x="427" y="261"/>
                    <a:pt x="431" y="265"/>
                    <a:pt x="434" y="268"/>
                  </a:cubicBezTo>
                  <a:cubicBezTo>
                    <a:pt x="474" y="303"/>
                    <a:pt x="514" y="338"/>
                    <a:pt x="554" y="374"/>
                  </a:cubicBezTo>
                  <a:cubicBezTo>
                    <a:pt x="559" y="378"/>
                    <a:pt x="565" y="383"/>
                    <a:pt x="570" y="388"/>
                  </a:cubicBezTo>
                  <a:cubicBezTo>
                    <a:pt x="579" y="396"/>
                    <a:pt x="583" y="407"/>
                    <a:pt x="583" y="419"/>
                  </a:cubicBezTo>
                  <a:cubicBezTo>
                    <a:pt x="583" y="440"/>
                    <a:pt x="583" y="461"/>
                    <a:pt x="583" y="483"/>
                  </a:cubicBezTo>
                  <a:cubicBezTo>
                    <a:pt x="584" y="534"/>
                    <a:pt x="584" y="585"/>
                    <a:pt x="584" y="637"/>
                  </a:cubicBezTo>
                  <a:cubicBezTo>
                    <a:pt x="584" y="653"/>
                    <a:pt x="577" y="666"/>
                    <a:pt x="563" y="674"/>
                  </a:cubicBezTo>
                  <a:cubicBezTo>
                    <a:pt x="541" y="685"/>
                    <a:pt x="513" y="676"/>
                    <a:pt x="505" y="652"/>
                  </a:cubicBezTo>
                  <a:cubicBezTo>
                    <a:pt x="503" y="647"/>
                    <a:pt x="503" y="642"/>
                    <a:pt x="503" y="637"/>
                  </a:cubicBezTo>
                  <a:cubicBezTo>
                    <a:pt x="502" y="579"/>
                    <a:pt x="502" y="522"/>
                    <a:pt x="503" y="465"/>
                  </a:cubicBezTo>
                  <a:cubicBezTo>
                    <a:pt x="503" y="450"/>
                    <a:pt x="498" y="439"/>
                    <a:pt x="485" y="431"/>
                  </a:cubicBezTo>
                  <a:cubicBezTo>
                    <a:pt x="444" y="402"/>
                    <a:pt x="402" y="373"/>
                    <a:pt x="361" y="345"/>
                  </a:cubicBezTo>
                  <a:cubicBezTo>
                    <a:pt x="361" y="344"/>
                    <a:pt x="360" y="344"/>
                    <a:pt x="359" y="344"/>
                  </a:cubicBezTo>
                  <a:cubicBezTo>
                    <a:pt x="350" y="357"/>
                    <a:pt x="340" y="371"/>
                    <a:pt x="330" y="384"/>
                  </a:cubicBezTo>
                  <a:cubicBezTo>
                    <a:pt x="317" y="402"/>
                    <a:pt x="304" y="420"/>
                    <a:pt x="291" y="437"/>
                  </a:cubicBezTo>
                  <a:cubicBezTo>
                    <a:pt x="283" y="448"/>
                    <a:pt x="273" y="454"/>
                    <a:pt x="259" y="454"/>
                  </a:cubicBezTo>
                  <a:cubicBezTo>
                    <a:pt x="186" y="454"/>
                    <a:pt x="113" y="455"/>
                    <a:pt x="41" y="455"/>
                  </a:cubicBezTo>
                  <a:cubicBezTo>
                    <a:pt x="17" y="455"/>
                    <a:pt x="0" y="435"/>
                    <a:pt x="1" y="412"/>
                  </a:cubicBezTo>
                  <a:cubicBezTo>
                    <a:pt x="1" y="390"/>
                    <a:pt x="21" y="373"/>
                    <a:pt x="42" y="373"/>
                  </a:cubicBezTo>
                  <a:cubicBezTo>
                    <a:pt x="97" y="373"/>
                    <a:pt x="151" y="373"/>
                    <a:pt x="205" y="373"/>
                  </a:cubicBezTo>
                  <a:cubicBezTo>
                    <a:pt x="226" y="373"/>
                    <a:pt x="231" y="367"/>
                    <a:pt x="237" y="352"/>
                  </a:cubicBezTo>
                  <a:cubicBezTo>
                    <a:pt x="248" y="327"/>
                    <a:pt x="260" y="303"/>
                    <a:pt x="271" y="278"/>
                  </a:cubicBezTo>
                  <a:cubicBezTo>
                    <a:pt x="282" y="254"/>
                    <a:pt x="293" y="230"/>
                    <a:pt x="304" y="206"/>
                  </a:cubicBezTo>
                  <a:cubicBezTo>
                    <a:pt x="314" y="184"/>
                    <a:pt x="324" y="163"/>
                    <a:pt x="334" y="141"/>
                  </a:cubicBezTo>
                  <a:cubicBezTo>
                    <a:pt x="342" y="123"/>
                    <a:pt x="350" y="106"/>
                    <a:pt x="358" y="88"/>
                  </a:cubicBezTo>
                  <a:cubicBezTo>
                    <a:pt x="358" y="88"/>
                    <a:pt x="358" y="87"/>
                    <a:pt x="3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259E5581-CD2B-4F8A-BA84-3E83A56A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806" y="1262522"/>
              <a:ext cx="111125" cy="219075"/>
            </a:xfrm>
            <a:custGeom>
              <a:avLst/>
              <a:gdLst>
                <a:gd name="T0" fmla="*/ 78 w 157"/>
                <a:gd name="T1" fmla="*/ 0 h 156"/>
                <a:gd name="T2" fmla="*/ 157 w 157"/>
                <a:gd name="T3" fmla="*/ 78 h 156"/>
                <a:gd name="T4" fmla="*/ 79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6">
                  <a:moveTo>
                    <a:pt x="78" y="0"/>
                  </a:moveTo>
                  <a:cubicBezTo>
                    <a:pt x="123" y="0"/>
                    <a:pt x="157" y="34"/>
                    <a:pt x="157" y="78"/>
                  </a:cubicBezTo>
                  <a:cubicBezTo>
                    <a:pt x="156" y="121"/>
                    <a:pt x="123" y="156"/>
                    <a:pt x="79" y="156"/>
                  </a:cubicBezTo>
                  <a:cubicBezTo>
                    <a:pt x="34" y="156"/>
                    <a:pt x="0" y="122"/>
                    <a:pt x="0" y="78"/>
                  </a:cubicBezTo>
                  <a:cubicBezTo>
                    <a:pt x="0" y="33"/>
                    <a:pt x="34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3A0C1378-CC4A-424C-AB13-F2CA1EBF5F9F}"/>
              </a:ext>
            </a:extLst>
          </p:cNvPr>
          <p:cNvSpPr/>
          <p:nvPr/>
        </p:nvSpPr>
        <p:spPr>
          <a:xfrm>
            <a:off x="1896926" y="3990468"/>
            <a:ext cx="300265" cy="63286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7D65-0873-4C8F-A34A-667F9F00454F}"/>
              </a:ext>
            </a:extLst>
          </p:cNvPr>
          <p:cNvSpPr txBox="1"/>
          <p:nvPr/>
        </p:nvSpPr>
        <p:spPr>
          <a:xfrm>
            <a:off x="1800921" y="4338241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88.66%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11917F-F706-4D15-A0C5-ED6616CC21CD}"/>
              </a:ext>
            </a:extLst>
          </p:cNvPr>
          <p:cNvSpPr txBox="1"/>
          <p:nvPr/>
        </p:nvSpPr>
        <p:spPr>
          <a:xfrm>
            <a:off x="3311407" y="3935812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90.70%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B65535-6D69-445C-BB72-D35557516946}"/>
              </a:ext>
            </a:extLst>
          </p:cNvPr>
          <p:cNvSpPr txBox="1"/>
          <p:nvPr/>
        </p:nvSpPr>
        <p:spPr>
          <a:xfrm>
            <a:off x="4727724" y="3500036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92.53%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2D3106-59CF-4E28-B900-255091E7C2AC}"/>
              </a:ext>
            </a:extLst>
          </p:cNvPr>
          <p:cNvSpPr txBox="1"/>
          <p:nvPr/>
        </p:nvSpPr>
        <p:spPr>
          <a:xfrm>
            <a:off x="6202950" y="3105877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96.50%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61E5F5-8BC3-4F1A-A685-3762FD072C00}"/>
              </a:ext>
            </a:extLst>
          </p:cNvPr>
          <p:cNvSpPr txBox="1"/>
          <p:nvPr/>
        </p:nvSpPr>
        <p:spPr>
          <a:xfrm>
            <a:off x="7665047" y="2674788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96.90%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D9C6E69E-88C0-4B4B-9E9A-6A9843699455}"/>
              </a:ext>
            </a:extLst>
          </p:cNvPr>
          <p:cNvSpPr txBox="1">
            <a:spLocks/>
          </p:cNvSpPr>
          <p:nvPr/>
        </p:nvSpPr>
        <p:spPr>
          <a:xfrm>
            <a:off x="180577" y="291439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Models Used</a:t>
            </a:r>
          </a:p>
        </p:txBody>
      </p:sp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7BA35157-9852-2F47-B440-159D169A5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76285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57281E0-AF7C-B348-9DA2-34B4B23D84F7}"/>
              </a:ext>
            </a:extLst>
          </p:cNvPr>
          <p:cNvSpPr/>
          <p:nvPr/>
        </p:nvSpPr>
        <p:spPr>
          <a:xfrm>
            <a:off x="7819696" y="6253064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C3D687-6BCF-214F-86AC-6C5ACD8AEB10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793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E92DC-175D-E749-B791-2EDFDEACA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3FF0C4-7BD5-E641-A7EC-54F28471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0" y="1063254"/>
            <a:ext cx="7905453" cy="402812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Tested our results on </a:t>
            </a:r>
            <a:r>
              <a:rPr lang="en-US" sz="2800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Tippecanoe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50DFBCB-D221-EA4D-8A62-960FC43803FD}"/>
              </a:ext>
            </a:extLst>
          </p:cNvPr>
          <p:cNvSpPr>
            <a:spLocks noEditPoints="1"/>
          </p:cNvSpPr>
          <p:nvPr/>
        </p:nvSpPr>
        <p:spPr bwMode="auto">
          <a:xfrm>
            <a:off x="2048887" y="2642197"/>
            <a:ext cx="1783391" cy="2143679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rgbClr val="004584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050EDD2-1EEF-8341-BF21-8851DC570DE0}"/>
              </a:ext>
            </a:extLst>
          </p:cNvPr>
          <p:cNvSpPr>
            <a:spLocks noEditPoints="1"/>
          </p:cNvSpPr>
          <p:nvPr/>
        </p:nvSpPr>
        <p:spPr bwMode="auto">
          <a:xfrm>
            <a:off x="4176316" y="2072123"/>
            <a:ext cx="2091848" cy="2713754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1CA9202-0A44-A449-A339-DA6E187115D1}"/>
              </a:ext>
            </a:extLst>
          </p:cNvPr>
          <p:cNvSpPr>
            <a:spLocks noEditPoints="1"/>
          </p:cNvSpPr>
          <p:nvPr/>
        </p:nvSpPr>
        <p:spPr bwMode="auto">
          <a:xfrm>
            <a:off x="6646536" y="3032447"/>
            <a:ext cx="1264834" cy="1753429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E6E33-E295-C940-96A7-6AEBFABE7B3A}"/>
              </a:ext>
            </a:extLst>
          </p:cNvPr>
          <p:cNvSpPr/>
          <p:nvPr/>
        </p:nvSpPr>
        <p:spPr>
          <a:xfrm>
            <a:off x="4727491" y="2633417"/>
            <a:ext cx="120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96.05%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D755BE-327F-AB49-9E50-0126CD9F29DF}"/>
              </a:ext>
            </a:extLst>
          </p:cNvPr>
          <p:cNvSpPr/>
          <p:nvPr/>
        </p:nvSpPr>
        <p:spPr>
          <a:xfrm>
            <a:off x="2505290" y="3102547"/>
            <a:ext cx="10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95.83%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A0426-D295-FF40-855D-A0BB4DAA1F2B}"/>
              </a:ext>
            </a:extLst>
          </p:cNvPr>
          <p:cNvSpPr/>
          <p:nvPr/>
        </p:nvSpPr>
        <p:spPr>
          <a:xfrm>
            <a:off x="6958679" y="3285805"/>
            <a:ext cx="7245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4F82D-94BA-C148-AC02-63A7C398E26C}"/>
              </a:ext>
            </a:extLst>
          </p:cNvPr>
          <p:cNvSpPr txBox="1"/>
          <p:nvPr/>
        </p:nvSpPr>
        <p:spPr>
          <a:xfrm>
            <a:off x="4975376" y="4866948"/>
            <a:ext cx="70939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SVC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09D9-4349-E24E-AA13-D33BAD6989A7}"/>
              </a:ext>
            </a:extLst>
          </p:cNvPr>
          <p:cNvSpPr txBox="1"/>
          <p:nvPr/>
        </p:nvSpPr>
        <p:spPr>
          <a:xfrm>
            <a:off x="2766803" y="4866948"/>
            <a:ext cx="37557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CA7ED-2DDE-6C40-9353-BB1AB73B5A67}"/>
              </a:ext>
            </a:extLst>
          </p:cNvPr>
          <p:cNvSpPr txBox="1"/>
          <p:nvPr/>
        </p:nvSpPr>
        <p:spPr>
          <a:xfrm>
            <a:off x="6947438" y="4872563"/>
            <a:ext cx="70939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LSTM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37D879CB-B2CB-7D4C-B0F0-9DF57E48E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01009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34F9038D-AC18-BE4B-A15C-DA6E2315B6EB}"/>
              </a:ext>
            </a:extLst>
          </p:cNvPr>
          <p:cNvSpPr/>
          <p:nvPr/>
        </p:nvSpPr>
        <p:spPr>
          <a:xfrm>
            <a:off x="7819696" y="6253064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07AEE0-C2CE-2640-AC4F-E0B212EF12A6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02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8ED73D56-879E-4499-8FD9-EE38D2AD0A57}"/>
              </a:ext>
            </a:extLst>
          </p:cNvPr>
          <p:cNvSpPr/>
          <p:nvPr/>
        </p:nvSpPr>
        <p:spPr>
          <a:xfrm>
            <a:off x="1092372" y="1504186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 42">
            <a:extLst>
              <a:ext uri="{FF2B5EF4-FFF2-40B4-BE49-F238E27FC236}">
                <a16:creationId xmlns:a16="http://schemas.microsoft.com/office/drawing/2014/main" id="{7039FD3D-A5E8-487F-AA35-38F0D983B46B}"/>
              </a:ext>
            </a:extLst>
          </p:cNvPr>
          <p:cNvSpPr>
            <a:spLocks noEditPoints="1"/>
          </p:cNvSpPr>
          <p:nvPr/>
        </p:nvSpPr>
        <p:spPr bwMode="auto">
          <a:xfrm>
            <a:off x="841921" y="2048958"/>
            <a:ext cx="546780" cy="47064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54FC-5660-4BD0-BFC3-723877C3628F}"/>
              </a:ext>
            </a:extLst>
          </p:cNvPr>
          <p:cNvSpPr txBox="1"/>
          <p:nvPr/>
        </p:nvSpPr>
        <p:spPr>
          <a:xfrm>
            <a:off x="1770589" y="1691327"/>
            <a:ext cx="2885205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Miscategorization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Consumers find a greater number of ads in the correct category. </a:t>
            </a:r>
          </a:p>
        </p:txBody>
      </p:sp>
      <p:sp>
        <p:nvSpPr>
          <p:cNvPr id="7" name="Rounded Rectangle 20">
            <a:extLst>
              <a:ext uri="{FF2B5EF4-FFF2-40B4-BE49-F238E27FC236}">
                <a16:creationId xmlns:a16="http://schemas.microsoft.com/office/drawing/2014/main" id="{A0B8E290-F35D-4FF1-81F2-D50B6B8EBC5B}"/>
              </a:ext>
            </a:extLst>
          </p:cNvPr>
          <p:cNvSpPr/>
          <p:nvPr/>
        </p:nvSpPr>
        <p:spPr>
          <a:xfrm>
            <a:off x="4867857" y="1504186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FEC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F124C-1965-484F-9631-1ECE5A5F9E86}"/>
              </a:ext>
            </a:extLst>
          </p:cNvPr>
          <p:cNvSpPr txBox="1"/>
          <p:nvPr/>
        </p:nvSpPr>
        <p:spPr>
          <a:xfrm>
            <a:off x="4962463" y="1691327"/>
            <a:ext cx="279575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Manual Work</a:t>
            </a:r>
          </a:p>
          <a:p>
            <a:pPr algn="ctr"/>
            <a:endParaRPr lang="en-US" sz="1600" b="1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analytics model saves the manual tagging work to be done by craigslist.</a:t>
            </a:r>
          </a:p>
        </p:txBody>
      </p:sp>
      <p:sp>
        <p:nvSpPr>
          <p:cNvPr id="9" name="Sev02">
            <a:extLst>
              <a:ext uri="{FF2B5EF4-FFF2-40B4-BE49-F238E27FC236}">
                <a16:creationId xmlns:a16="http://schemas.microsoft.com/office/drawing/2014/main" id="{D36C12F6-4C3A-4838-886C-DCEF019A0239}"/>
              </a:ext>
            </a:extLst>
          </p:cNvPr>
          <p:cNvSpPr/>
          <p:nvPr/>
        </p:nvSpPr>
        <p:spPr>
          <a:xfrm>
            <a:off x="7857059" y="1629001"/>
            <a:ext cx="1310559" cy="1310559"/>
          </a:xfrm>
          <a:prstGeom prst="roundRect">
            <a:avLst/>
          </a:prstGeom>
          <a:solidFill>
            <a:srgbClr val="FEC003"/>
          </a:solidFill>
          <a:ln>
            <a:solidFill>
              <a:srgbClr val="A67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>
              <a:solidFill>
                <a:schemeClr val="accent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 86">
            <a:extLst>
              <a:ext uri="{FF2B5EF4-FFF2-40B4-BE49-F238E27FC236}">
                <a16:creationId xmlns:a16="http://schemas.microsoft.com/office/drawing/2014/main" id="{3C423B75-9009-44A6-BD47-2D2FF1915E02}"/>
              </a:ext>
            </a:extLst>
          </p:cNvPr>
          <p:cNvSpPr>
            <a:spLocks noEditPoints="1"/>
          </p:cNvSpPr>
          <p:nvPr/>
        </p:nvSpPr>
        <p:spPr bwMode="auto">
          <a:xfrm>
            <a:off x="8325114" y="1969273"/>
            <a:ext cx="374446" cy="630016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EC0D61A3-BCB6-41D3-AEAF-BF68D3C65CF4}"/>
              </a:ext>
            </a:extLst>
          </p:cNvPr>
          <p:cNvSpPr/>
          <p:nvPr/>
        </p:nvSpPr>
        <p:spPr>
          <a:xfrm>
            <a:off x="1092372" y="3386841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FEC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DCFF4-082F-4973-9DDA-29ABC94E3FCC}"/>
              </a:ext>
            </a:extLst>
          </p:cNvPr>
          <p:cNvSpPr txBox="1"/>
          <p:nvPr/>
        </p:nvSpPr>
        <p:spPr>
          <a:xfrm>
            <a:off x="1822727" y="3666798"/>
            <a:ext cx="279575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User Experience</a:t>
            </a:r>
          </a:p>
          <a:p>
            <a:pPr algn="ctr"/>
            <a:endParaRPr lang="en-US" sz="1600" b="1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find only correctly tagged advertisement in the categories.</a:t>
            </a:r>
            <a:endParaRPr lang="en-US" sz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32">
            <a:extLst>
              <a:ext uri="{FF2B5EF4-FFF2-40B4-BE49-F238E27FC236}">
                <a16:creationId xmlns:a16="http://schemas.microsoft.com/office/drawing/2014/main" id="{2A6B3DEF-9423-4B87-ABDD-F233ACA2E7BD}"/>
              </a:ext>
            </a:extLst>
          </p:cNvPr>
          <p:cNvSpPr/>
          <p:nvPr/>
        </p:nvSpPr>
        <p:spPr>
          <a:xfrm>
            <a:off x="4867857" y="3386841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01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8AA43-627B-4FBC-90C0-E1816D402F5F}"/>
              </a:ext>
            </a:extLst>
          </p:cNvPr>
          <p:cNvSpPr txBox="1"/>
          <p:nvPr/>
        </p:nvSpPr>
        <p:spPr>
          <a:xfrm>
            <a:off x="4866788" y="3700753"/>
            <a:ext cx="302324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014884"/>
                </a:solidFill>
                <a:latin typeface="Segoe UI"/>
                <a:cs typeface="Segoe UI"/>
              </a:rPr>
              <a:t>Customer Retention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defRPr/>
            </a:pPr>
            <a:endParaRPr lang="en-US" sz="1600" b="1" dirty="0">
              <a:solidFill>
                <a:srgbClr val="014884"/>
              </a:solidFill>
              <a:latin typeface="Segoe UI"/>
              <a:cs typeface="Segoe UI"/>
            </a:endParaRPr>
          </a:p>
          <a:p>
            <a:pPr algn="ctr" defTabSz="990570"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cs typeface="Segoe UI"/>
              </a:rPr>
              <a:t>Since, we can cater to our customer, don’t switch to other platforms.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15" name="Sev04">
            <a:extLst>
              <a:ext uri="{FF2B5EF4-FFF2-40B4-BE49-F238E27FC236}">
                <a16:creationId xmlns:a16="http://schemas.microsoft.com/office/drawing/2014/main" id="{6F43A593-A096-4C96-BF57-70F69ADC5157}"/>
              </a:ext>
            </a:extLst>
          </p:cNvPr>
          <p:cNvSpPr/>
          <p:nvPr/>
        </p:nvSpPr>
        <p:spPr>
          <a:xfrm>
            <a:off x="7860206" y="3507472"/>
            <a:ext cx="1310559" cy="1310559"/>
          </a:xfrm>
          <a:prstGeom prst="roundRect">
            <a:avLst/>
          </a:prstGeom>
          <a:solidFill>
            <a:srgbClr val="014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reeform 52">
            <a:extLst>
              <a:ext uri="{FF2B5EF4-FFF2-40B4-BE49-F238E27FC236}">
                <a16:creationId xmlns:a16="http://schemas.microsoft.com/office/drawing/2014/main" id="{0BF27029-3270-4A7E-B14B-94DB5D01D4F0}"/>
              </a:ext>
            </a:extLst>
          </p:cNvPr>
          <p:cNvSpPr>
            <a:spLocks noEditPoints="1"/>
          </p:cNvSpPr>
          <p:nvPr/>
        </p:nvSpPr>
        <p:spPr bwMode="auto">
          <a:xfrm>
            <a:off x="8264589" y="3892822"/>
            <a:ext cx="501792" cy="53985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reeform 178">
            <a:extLst>
              <a:ext uri="{FF2B5EF4-FFF2-40B4-BE49-F238E27FC236}">
                <a16:creationId xmlns:a16="http://schemas.microsoft.com/office/drawing/2014/main" id="{2E50546F-AA9F-4F3F-98D1-719730102F03}"/>
              </a:ext>
            </a:extLst>
          </p:cNvPr>
          <p:cNvSpPr>
            <a:spLocks noEditPoints="1"/>
          </p:cNvSpPr>
          <p:nvPr/>
        </p:nvSpPr>
        <p:spPr bwMode="auto">
          <a:xfrm>
            <a:off x="841921" y="3977696"/>
            <a:ext cx="546780" cy="41181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792A39B0-A9C6-4B66-B4A7-520F9539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60681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DE5FD1D-A1D5-4A83-BE1B-32832E54FC29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091946-A6ED-4D3B-9DEC-6849564B7A27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ev01">
            <a:extLst>
              <a:ext uri="{FF2B5EF4-FFF2-40B4-BE49-F238E27FC236}">
                <a16:creationId xmlns:a16="http://schemas.microsoft.com/office/drawing/2014/main" id="{DF59D82C-4E67-4165-9AEF-E6DF2533411B}"/>
              </a:ext>
            </a:extLst>
          </p:cNvPr>
          <p:cNvSpPr/>
          <p:nvPr/>
        </p:nvSpPr>
        <p:spPr>
          <a:xfrm>
            <a:off x="512168" y="1653947"/>
            <a:ext cx="1310559" cy="1310559"/>
          </a:xfrm>
          <a:prstGeom prst="roundRect">
            <a:avLst/>
          </a:prstGeom>
          <a:solidFill>
            <a:srgbClr val="014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reeform 42">
            <a:extLst>
              <a:ext uri="{FF2B5EF4-FFF2-40B4-BE49-F238E27FC236}">
                <a16:creationId xmlns:a16="http://schemas.microsoft.com/office/drawing/2014/main" id="{46F74ABC-B26E-491B-80AE-A2D862AB5608}"/>
              </a:ext>
            </a:extLst>
          </p:cNvPr>
          <p:cNvSpPr>
            <a:spLocks noEditPoints="1"/>
          </p:cNvSpPr>
          <p:nvPr/>
        </p:nvSpPr>
        <p:spPr bwMode="auto">
          <a:xfrm>
            <a:off x="894056" y="2073903"/>
            <a:ext cx="546780" cy="47064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ev03">
            <a:extLst>
              <a:ext uri="{FF2B5EF4-FFF2-40B4-BE49-F238E27FC236}">
                <a16:creationId xmlns:a16="http://schemas.microsoft.com/office/drawing/2014/main" id="{7D5ABDD9-D020-47C4-AD83-72DFA4AE25F5}"/>
              </a:ext>
            </a:extLst>
          </p:cNvPr>
          <p:cNvSpPr/>
          <p:nvPr/>
        </p:nvSpPr>
        <p:spPr>
          <a:xfrm>
            <a:off x="555602" y="3501365"/>
            <a:ext cx="1310559" cy="1310559"/>
          </a:xfrm>
          <a:prstGeom prst="roundRect">
            <a:avLst/>
          </a:prstGeom>
          <a:solidFill>
            <a:srgbClr val="FE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 178">
            <a:extLst>
              <a:ext uri="{FF2B5EF4-FFF2-40B4-BE49-F238E27FC236}">
                <a16:creationId xmlns:a16="http://schemas.microsoft.com/office/drawing/2014/main" id="{F7467416-E074-4D55-AA19-4D363AAACB79}"/>
              </a:ext>
            </a:extLst>
          </p:cNvPr>
          <p:cNvSpPr>
            <a:spLocks noEditPoints="1"/>
          </p:cNvSpPr>
          <p:nvPr/>
        </p:nvSpPr>
        <p:spPr bwMode="auto">
          <a:xfrm>
            <a:off x="937490" y="3950735"/>
            <a:ext cx="546780" cy="41181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91055CD6-3EF6-46BB-B69A-796DF8FE4A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2640" y="279385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702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1D99EA-5833-644E-B017-EB7D6EDB22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Limitation</a:t>
            </a:r>
          </a:p>
        </p:txBody>
      </p:sp>
      <p:sp>
        <p:nvSpPr>
          <p:cNvPr id="39" name="Sev04">
            <a:extLst>
              <a:ext uri="{FF2B5EF4-FFF2-40B4-BE49-F238E27FC236}">
                <a16:creationId xmlns:a16="http://schemas.microsoft.com/office/drawing/2014/main" id="{6AA3E1C1-0EAA-4C19-B641-5605ED9C1AAC}"/>
              </a:ext>
            </a:extLst>
          </p:cNvPr>
          <p:cNvSpPr/>
          <p:nvPr/>
        </p:nvSpPr>
        <p:spPr>
          <a:xfrm rot="18900000">
            <a:off x="7286260" y="1835778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19B1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Sev03">
            <a:extLst>
              <a:ext uri="{FF2B5EF4-FFF2-40B4-BE49-F238E27FC236}">
                <a16:creationId xmlns:a16="http://schemas.microsoft.com/office/drawing/2014/main" id="{A9B5FE86-7A24-40E4-A2C0-76B76879633F}"/>
              </a:ext>
            </a:extLst>
          </p:cNvPr>
          <p:cNvSpPr/>
          <p:nvPr/>
        </p:nvSpPr>
        <p:spPr>
          <a:xfrm rot="18900000">
            <a:off x="5091887" y="1835778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9BB95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Sev02">
            <a:extLst>
              <a:ext uri="{FF2B5EF4-FFF2-40B4-BE49-F238E27FC236}">
                <a16:creationId xmlns:a16="http://schemas.microsoft.com/office/drawing/2014/main" id="{928BA394-411E-4C02-B1CF-F22D988B4800}"/>
              </a:ext>
            </a:extLst>
          </p:cNvPr>
          <p:cNvSpPr/>
          <p:nvPr/>
        </p:nvSpPr>
        <p:spPr>
          <a:xfrm rot="18900000">
            <a:off x="2935478" y="1847407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15AA96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Sev01">
            <a:extLst>
              <a:ext uri="{FF2B5EF4-FFF2-40B4-BE49-F238E27FC236}">
                <a16:creationId xmlns:a16="http://schemas.microsoft.com/office/drawing/2014/main" id="{0F5B880F-46E8-44DA-88DC-2499C098074A}"/>
              </a:ext>
            </a:extLst>
          </p:cNvPr>
          <p:cNvSpPr/>
          <p:nvPr/>
        </p:nvSpPr>
        <p:spPr>
          <a:xfrm rot="18900000">
            <a:off x="829950" y="1847407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23D3DD-45AD-41C3-9E6A-7407829BB2C3}"/>
              </a:ext>
            </a:extLst>
          </p:cNvPr>
          <p:cNvSpPr txBox="1"/>
          <p:nvPr/>
        </p:nvSpPr>
        <p:spPr>
          <a:xfrm>
            <a:off x="187168" y="3429449"/>
            <a:ext cx="2225575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training data obtained from a single region</a:t>
            </a:r>
          </a:p>
        </p:txBody>
      </p:sp>
      <p:sp>
        <p:nvSpPr>
          <p:cNvPr id="45" name="Sev01">
            <a:extLst>
              <a:ext uri="{FF2B5EF4-FFF2-40B4-BE49-F238E27FC236}">
                <a16:creationId xmlns:a16="http://schemas.microsoft.com/office/drawing/2014/main" id="{1F8E99F2-9F64-4D1A-BEC4-A2EE9F4E074C}"/>
              </a:ext>
            </a:extLst>
          </p:cNvPr>
          <p:cNvSpPr/>
          <p:nvPr/>
        </p:nvSpPr>
        <p:spPr>
          <a:xfrm rot="18900000">
            <a:off x="829950" y="1763213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F3F3F9-0E08-4E98-92C4-334E30198E75}"/>
              </a:ext>
            </a:extLst>
          </p:cNvPr>
          <p:cNvSpPr txBox="1"/>
          <p:nvPr/>
        </p:nvSpPr>
        <p:spPr>
          <a:xfrm>
            <a:off x="2444638" y="3429449"/>
            <a:ext cx="2228472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WORK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scraped ads manually classified into categories</a:t>
            </a:r>
          </a:p>
        </p:txBody>
      </p:sp>
      <p:sp>
        <p:nvSpPr>
          <p:cNvPr id="47" name="Sev02">
            <a:extLst>
              <a:ext uri="{FF2B5EF4-FFF2-40B4-BE49-F238E27FC236}">
                <a16:creationId xmlns:a16="http://schemas.microsoft.com/office/drawing/2014/main" id="{1163A183-A0B6-49F1-81EB-8F296DD16A2A}"/>
              </a:ext>
            </a:extLst>
          </p:cNvPr>
          <p:cNvSpPr/>
          <p:nvPr/>
        </p:nvSpPr>
        <p:spPr>
          <a:xfrm rot="18900000">
            <a:off x="2935478" y="1778688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FEC003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9ECE99-62C2-4F45-B321-C3366FF4F55A}"/>
              </a:ext>
            </a:extLst>
          </p:cNvPr>
          <p:cNvSpPr txBox="1"/>
          <p:nvPr/>
        </p:nvSpPr>
        <p:spPr>
          <a:xfrm>
            <a:off x="4705005" y="3429000"/>
            <a:ext cx="21350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31626"/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  <a:p>
            <a:pPr algn="ctr" defTabSz="1031626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Ads with only images could not be accounted</a:t>
            </a:r>
          </a:p>
          <a:p>
            <a:pPr algn="ctr" defTabSz="1031626"/>
            <a:endParaRPr lang="en-US" sz="1200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Sev03">
            <a:extLst>
              <a:ext uri="{FF2B5EF4-FFF2-40B4-BE49-F238E27FC236}">
                <a16:creationId xmlns:a16="http://schemas.microsoft.com/office/drawing/2014/main" id="{4325762A-6A7D-4CDF-A003-B8B367631759}"/>
              </a:ext>
            </a:extLst>
          </p:cNvPr>
          <p:cNvSpPr/>
          <p:nvPr/>
        </p:nvSpPr>
        <p:spPr>
          <a:xfrm rot="18900000">
            <a:off x="5091887" y="1770834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0E7496-CB27-4923-9DBA-8D6A18C01EA1}"/>
              </a:ext>
            </a:extLst>
          </p:cNvPr>
          <p:cNvSpPr txBox="1"/>
          <p:nvPr/>
        </p:nvSpPr>
        <p:spPr>
          <a:xfrm>
            <a:off x="6871908" y="3434440"/>
            <a:ext cx="2135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31626"/>
            <a:r>
              <a:rPr lang="en-US" b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 defTabSz="1031626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 ads without a body text were ignored.</a:t>
            </a:r>
          </a:p>
        </p:txBody>
      </p:sp>
      <p:sp>
        <p:nvSpPr>
          <p:cNvPr id="51" name="Sev04">
            <a:extLst>
              <a:ext uri="{FF2B5EF4-FFF2-40B4-BE49-F238E27FC236}">
                <a16:creationId xmlns:a16="http://schemas.microsoft.com/office/drawing/2014/main" id="{611FD86D-58E4-4ACA-800B-5616C6984843}"/>
              </a:ext>
            </a:extLst>
          </p:cNvPr>
          <p:cNvSpPr/>
          <p:nvPr/>
        </p:nvSpPr>
        <p:spPr>
          <a:xfrm rot="18900000">
            <a:off x="7273141" y="1770834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19B1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5B7ECB50-1BD9-4202-A064-4D0BDCEEB8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3" t="1305" r="17004" b="15651"/>
          <a:stretch/>
        </p:blipFill>
        <p:spPr>
          <a:xfrm>
            <a:off x="3366615" y="2221858"/>
            <a:ext cx="347472" cy="4375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68FA15-6917-4FB7-8601-0C8E72B9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00" y="2004873"/>
            <a:ext cx="674739" cy="67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https://static.thenounproject.com/png/1130794-200.png">
            <a:extLst>
              <a:ext uri="{FF2B5EF4-FFF2-40B4-BE49-F238E27FC236}">
                <a16:creationId xmlns:a16="http://schemas.microsoft.com/office/drawing/2014/main" id="{B24B2A64-7948-43C4-AD9D-79280091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2" y="2024970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https://static.thenounproject.com/png/1822288-200.png">
            <a:extLst>
              <a:ext uri="{FF2B5EF4-FFF2-40B4-BE49-F238E27FC236}">
                <a16:creationId xmlns:a16="http://schemas.microsoft.com/office/drawing/2014/main" id="{CBBF43D3-8810-4A36-96B4-4BA8B5E6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95" y="2024970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6F7AC8BC-1FB5-FE41-9C28-A0CA6EB7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1798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8042BDD-A420-E448-8CA0-830D0C0D89C3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753F6D-41C4-074B-9B63-C627BA140CBE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6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368D1-3078-B449-A272-DDBB7A6481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Future Scope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C8F05-505C-4534-8F25-35EF70DCEF79}"/>
              </a:ext>
            </a:extLst>
          </p:cNvPr>
          <p:cNvSpPr/>
          <p:nvPr/>
        </p:nvSpPr>
        <p:spPr>
          <a:xfrm>
            <a:off x="739068" y="3397423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Implement external data in our model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DB4BE9-4CD6-4FD3-B9CB-E8B370B025B2}"/>
              </a:ext>
            </a:extLst>
          </p:cNvPr>
          <p:cNvSpPr/>
          <p:nvPr/>
        </p:nvSpPr>
        <p:spPr>
          <a:xfrm>
            <a:off x="2881507" y="1611678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Expand the model to cater to more categories</a:t>
            </a:r>
          </a:p>
        </p:txBody>
      </p:sp>
      <p:sp>
        <p:nvSpPr>
          <p:cNvPr id="20" name="Down Arrow Callout 31">
            <a:extLst>
              <a:ext uri="{FF2B5EF4-FFF2-40B4-BE49-F238E27FC236}">
                <a16:creationId xmlns:a16="http://schemas.microsoft.com/office/drawing/2014/main" id="{50E58BF3-D023-48B9-91CF-A531FCBA4B9D}"/>
              </a:ext>
            </a:extLst>
          </p:cNvPr>
          <p:cNvSpPr/>
          <p:nvPr/>
        </p:nvSpPr>
        <p:spPr>
          <a:xfrm>
            <a:off x="739068" y="1611677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Up Arrow Callout 59">
            <a:extLst>
              <a:ext uri="{FF2B5EF4-FFF2-40B4-BE49-F238E27FC236}">
                <a16:creationId xmlns:a16="http://schemas.microsoft.com/office/drawing/2014/main" id="{76D27886-E5DC-4D47-B72A-8FD19309C2F1}"/>
              </a:ext>
            </a:extLst>
          </p:cNvPr>
          <p:cNvSpPr/>
          <p:nvPr/>
        </p:nvSpPr>
        <p:spPr>
          <a:xfrm>
            <a:off x="2881507" y="3032482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24DFE-8A0D-4B31-BD5A-8817EC0B8D6E}"/>
              </a:ext>
            </a:extLst>
          </p:cNvPr>
          <p:cNvSpPr/>
          <p:nvPr/>
        </p:nvSpPr>
        <p:spPr>
          <a:xfrm>
            <a:off x="5001986" y="3397423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Refine the detection of spam ads</a:t>
            </a:r>
          </a:p>
        </p:txBody>
      </p:sp>
      <p:sp>
        <p:nvSpPr>
          <p:cNvPr id="24" name="Down Arrow Callout 14">
            <a:extLst>
              <a:ext uri="{FF2B5EF4-FFF2-40B4-BE49-F238E27FC236}">
                <a16:creationId xmlns:a16="http://schemas.microsoft.com/office/drawing/2014/main" id="{8EA36287-FDC4-43C1-AD13-D8CC13E7E911}"/>
              </a:ext>
            </a:extLst>
          </p:cNvPr>
          <p:cNvSpPr/>
          <p:nvPr/>
        </p:nvSpPr>
        <p:spPr>
          <a:xfrm>
            <a:off x="5001986" y="1611677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26BFC7-0CA1-4CFD-9F71-2B70B5EBB8B2}"/>
              </a:ext>
            </a:extLst>
          </p:cNvPr>
          <p:cNvSpPr/>
          <p:nvPr/>
        </p:nvSpPr>
        <p:spPr>
          <a:xfrm>
            <a:off x="7133445" y="1611678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Complement the model with image processing</a:t>
            </a:r>
          </a:p>
        </p:txBody>
      </p:sp>
      <p:sp>
        <p:nvSpPr>
          <p:cNvPr id="26" name="Up Arrow Callout 18">
            <a:extLst>
              <a:ext uri="{FF2B5EF4-FFF2-40B4-BE49-F238E27FC236}">
                <a16:creationId xmlns:a16="http://schemas.microsoft.com/office/drawing/2014/main" id="{32DAED09-0D44-4A29-B038-344C4C425D76}"/>
              </a:ext>
            </a:extLst>
          </p:cNvPr>
          <p:cNvSpPr/>
          <p:nvPr/>
        </p:nvSpPr>
        <p:spPr>
          <a:xfrm>
            <a:off x="7133445" y="3032482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CEE37D0D-21A0-4CD3-843C-26D15CE3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5845" b="12609"/>
          <a:stretch/>
        </p:blipFill>
        <p:spPr>
          <a:xfrm>
            <a:off x="3566363" y="3725136"/>
            <a:ext cx="638260" cy="63093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14E95B38-3701-45B2-AEED-EBC4273E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4074" r="10483" b="17454"/>
          <a:stretch/>
        </p:blipFill>
        <p:spPr>
          <a:xfrm>
            <a:off x="5692519" y="2121862"/>
            <a:ext cx="626905" cy="63093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DF7E0DC2-0FF0-4569-8174-41170F0DC6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r="7255" b="12963"/>
          <a:stretch/>
        </p:blipFill>
        <p:spPr>
          <a:xfrm>
            <a:off x="7816040" y="3725136"/>
            <a:ext cx="642781" cy="630936"/>
          </a:xfrm>
          <a:prstGeom prst="rect">
            <a:avLst/>
          </a:prstGeom>
        </p:spPr>
      </p:pic>
      <p:pic>
        <p:nvPicPr>
          <p:cNvPr id="51202" name="Picture 2" descr="https://static.thenounproject.com/png/2880299-200.png">
            <a:extLst>
              <a:ext uri="{FF2B5EF4-FFF2-40B4-BE49-F238E27FC236}">
                <a16:creationId xmlns:a16="http://schemas.microsoft.com/office/drawing/2014/main" id="{CDE2913B-3BDA-44A1-9FEC-253889DC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86" y="2116995"/>
            <a:ext cx="630936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1A35E419-CA3A-FF4B-9581-C614E18F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1798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D5B2401-AD88-B346-8F16-AE76307E6704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5EAE83-6783-114E-A180-036604FC984E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6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C661F-7601-4E40-966D-A22B00BA05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2218" y="2789256"/>
            <a:ext cx="9344435" cy="369887"/>
          </a:xfrm>
        </p:spPr>
        <p:txBody>
          <a:bodyPr/>
          <a:lstStyle/>
          <a:p>
            <a:r>
              <a:rPr lang="en-US" sz="6000" dirty="0">
                <a:solidFill>
                  <a:srgbClr val="004584"/>
                </a:solidFill>
              </a:rPr>
              <a:t>Thank You </a:t>
            </a:r>
            <a:r>
              <a:rPr lang="en-US" sz="6000" dirty="0">
                <a:solidFill>
                  <a:srgbClr val="004584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45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1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C661F-7601-4E40-966D-A22B00BA05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55941" y="3059113"/>
            <a:ext cx="9344435" cy="369887"/>
          </a:xfrm>
        </p:spPr>
        <p:txBody>
          <a:bodyPr/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APPENDIX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8B91-E27A-4CC6-8F95-D983EED00D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Spider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83B697-9B8D-40EE-B396-1AE6E33FB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880" y="3179701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-*- coding: utf-8 -*-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ProjectSpider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scrapy.Spider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name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'project'</a:t>
            </a: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allowed_domains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'craigslist.org'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start_urls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['https://chicago.craigslist.org/d/general-for-sale/search/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foa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']    # for general data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start_urls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'https://indianapolis.craigslist.org/d/cars-trucks/search/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 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#for cars data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response):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deals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'//p[@class="result-info"]'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#print(adv)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deals: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title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price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'span[@class="result-meta"]/span[@class="result-price"]/text()'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'a/@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response.urljoin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.parse_lower,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title,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price})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'//a[@class="button next"]/@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).get()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response.urljoin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.parse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parse_lower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response):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.join(line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'//*[@id="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postingbody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"]/text()'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add content to meta property for generating new column in output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text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metadata columns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'depth'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download_timeout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download_slot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download_latency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3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35D98-D532-45A8-B78B-0416823912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Data Read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D926B49-6095-4E71-B0A1-9F6B79EB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3200400"/>
            <a:ext cx="9906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 initialize ####################################################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nltk.corpus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CountVectorizer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sklearn.decomposition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LatentDirichletAllocation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sklearn.neural_network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MLPClassifier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copy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gensim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sklearn.linear_model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LogisticRegression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sklearn.naive_bayes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MultinomialNB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sklearn.svm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LinearSVC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sklearn.ensemble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RandomForestClassifier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colnames=[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 = pd.read_csv(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abhin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AUDProject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general.csv'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usecols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=colnames)    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 general data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 = pd.read_csv(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abhin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AUDProject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cars.csv'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usecols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=colnames)    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 car data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df_gen.dropna(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'any'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thresh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df_car.dropna(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'any'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thresh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 = df_gen[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].tolist()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 = df_car[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].tolist()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tokens, lemmatized = [], []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lemmatizer = nltk.stem.WordNetLemmatizer()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 = TfidfVectorizer(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vectorizer = CountVectorizer(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'english'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59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CD5A3-E3FF-4BE1-A867-6D7CA45513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Preprocessing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BC567-A637-4A84-92C9-A5F2A6C3A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304350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 Preprocess ###############################################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not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not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tokens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nltk.word_tokenize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lemmatized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lemmatizer.lemmatize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(token)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token.isalpha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lemmatized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.join(lemmatized)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lemmatized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pre_process_text,reviews_gen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pre_process_text,reviews_car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df_gen.columns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df_gen.drop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(n1,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[n1]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n2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df_car.columns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df_car.drop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[n2]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df_gen.values.tolist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df_car.values.tolist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split train and test set for restaurants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split train and test set for movies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training, testing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combine training and test sets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training],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training],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dummy function for pre processing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(doc):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initialize TF-IDF vectorizer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82467" y="265237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467" y="265237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381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108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955" y="237069"/>
            <a:ext cx="9450090" cy="443198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Group 1</a:t>
            </a:r>
            <a:endParaRPr lang="en-US" sz="3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05187-AA29-42E7-AE0B-EF46E9BAA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720" y="2589845"/>
            <a:ext cx="1042416" cy="1084419"/>
          </a:xfrm>
          <a:prstGeom prst="ellipse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F15FAA-69C2-4AA5-84B1-D0C54BCABD9E}"/>
              </a:ext>
            </a:extLst>
          </p:cNvPr>
          <p:cNvCxnSpPr/>
          <p:nvPr/>
        </p:nvCxnSpPr>
        <p:spPr>
          <a:xfrm>
            <a:off x="1681996" y="3725300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164601-FA1C-489A-83F4-BBB2C9D3D42C}"/>
              </a:ext>
            </a:extLst>
          </p:cNvPr>
          <p:cNvSpPr txBox="1"/>
          <p:nvPr/>
        </p:nvSpPr>
        <p:spPr>
          <a:xfrm>
            <a:off x="891767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Robin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Jindal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80974DA-BCF8-47E2-BD32-E9225BAB56A1}"/>
              </a:ext>
            </a:extLst>
          </p:cNvPr>
          <p:cNvCxnSpPr>
            <a:cxnSpLocks/>
          </p:cNvCxnSpPr>
          <p:nvPr/>
        </p:nvCxnSpPr>
        <p:spPr>
          <a:xfrm>
            <a:off x="3382109" y="2871019"/>
            <a:ext cx="0" cy="1702067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17DCFE-3D3D-4024-BFCA-B858A3EABC80}"/>
              </a:ext>
            </a:extLst>
          </p:cNvPr>
          <p:cNvSpPr txBox="1"/>
          <p:nvPr/>
        </p:nvSpPr>
        <p:spPr>
          <a:xfrm>
            <a:off x="4178567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Abhinav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Chanda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F5E661-07E9-47DE-8C27-0A61EE0B0B3E}"/>
              </a:ext>
            </a:extLst>
          </p:cNvPr>
          <p:cNvCxnSpPr/>
          <p:nvPr/>
        </p:nvCxnSpPr>
        <p:spPr>
          <a:xfrm>
            <a:off x="4954431" y="3725300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E9CD2B5-6024-4CAC-9AA0-4FF9A3B30292}"/>
              </a:ext>
            </a:extLst>
          </p:cNvPr>
          <p:cNvSpPr txBox="1"/>
          <p:nvPr/>
        </p:nvSpPr>
        <p:spPr>
          <a:xfrm>
            <a:off x="7440705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Rahul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Madhu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4F61A46-38EE-4659-A8F2-21FE09A8A9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36" y="1655011"/>
            <a:ext cx="1042416" cy="1042416"/>
          </a:xfrm>
          <a:prstGeom prst="ellipse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299C11-F196-4F50-8F2E-164F5E4E499C}"/>
              </a:ext>
            </a:extLst>
          </p:cNvPr>
          <p:cNvCxnSpPr>
            <a:cxnSpLocks/>
          </p:cNvCxnSpPr>
          <p:nvPr/>
        </p:nvCxnSpPr>
        <p:spPr>
          <a:xfrm>
            <a:off x="6654544" y="2766295"/>
            <a:ext cx="0" cy="1806791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93F7580-57B8-49F2-9410-6AF55A5211D6}"/>
              </a:ext>
            </a:extLst>
          </p:cNvPr>
          <p:cNvSpPr txBox="1"/>
          <p:nvPr/>
        </p:nvSpPr>
        <p:spPr>
          <a:xfrm>
            <a:off x="5868383" y="4744207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 err="1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Tirthankar</a:t>
            </a:r>
            <a:endParaRPr lang="en-IN" sz="1400" b="1" dirty="0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Mukhopadhyay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087B53-38CA-406F-94B7-3D23BDB68AAD}"/>
              </a:ext>
            </a:extLst>
          </p:cNvPr>
          <p:cNvCxnSpPr/>
          <p:nvPr/>
        </p:nvCxnSpPr>
        <p:spPr>
          <a:xfrm>
            <a:off x="8226866" y="3710354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392A626-8120-4821-9B8C-E674C9E9C960}"/>
              </a:ext>
            </a:extLst>
          </p:cNvPr>
          <p:cNvSpPr txBox="1"/>
          <p:nvPr/>
        </p:nvSpPr>
        <p:spPr>
          <a:xfrm>
            <a:off x="2595913" y="4690822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Mohinder P.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Goyal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87A102-8224-4DD3-98C5-F48C1F261203}"/>
              </a:ext>
            </a:extLst>
          </p:cNvPr>
          <p:cNvSpPr txBox="1"/>
          <p:nvPr/>
        </p:nvSpPr>
        <p:spPr>
          <a:xfrm>
            <a:off x="181362" y="5617200"/>
            <a:ext cx="9724637" cy="361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277"/>
              </a:spcBef>
              <a:buClr>
                <a:srgbClr val="3366CC"/>
              </a:buClr>
            </a:pPr>
            <a:r>
              <a:rPr lang="en-US" sz="1600" b="1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15+ years</a:t>
            </a:r>
            <a:r>
              <a:rPr lang="en-US" sz="1600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cumulative experience in analytics &amp; consulting with key clients across diverse industries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9FACF756-45A1-9F4C-A8FA-2E68CA0D5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8562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69EEF32-0B50-C640-ACA7-ACC45828C962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61577A-0021-1048-B458-B2A5DC676C9D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EB582-EF8C-48AE-BB38-5B14CCD74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5195" y="1622525"/>
            <a:ext cx="1041197" cy="112751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B9AF2-5906-4959-8B20-3CA797661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3809" y="2550574"/>
            <a:ext cx="1042416" cy="1119116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58CC3-2B23-44FD-B051-72007684AA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0791" y="2606524"/>
            <a:ext cx="1084417" cy="10844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935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46BD9-CAF8-4301-8F8D-ED2F463571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Modelling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312CC2-0BD4-4C88-B4EB-026AED8F7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591760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  Modelling ############################################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Logit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Logitmodel = LogisticRegression()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Logitmodel.fit(x_train,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y_pred_logit = Logitmodel.predict(x_test)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acc_logit = accuracy_score(y_test, y_pred_logit)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"Logit model Accuracy::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.format(acc_logit*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Naive Bayes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NBmodel = MultinomialNB()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y_pred_NB = NBmodel.predict(x_test)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acc_NB = accuracy_score(y_test, y_pred_NB)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"Naive Bayes model Accuracy::{:.2f}%"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.format(acc_NB*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Support Vector Classifier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SVMmodel = LinearSVC()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SVMmodel.fit(x_train,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y_pred_SVM = SVMmodel.predict(x_test)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acc_SVM = accuracy_score(y_test, y_pred_SVM)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"SVM model Accuracy:{:.2f}%"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.format(acc_SVM*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Random Forest Classifier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RFmodel = RandomForestClassifier(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criterion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'entropy'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 number of trees and number of layers/depth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RFmodel.fit(x_train,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y_pred_RF = RFmodel.predict(x_test)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acc_RF = accuracy_score(y_test, y_pred_RF)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"Random Forest Model Accuracy: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.format(acc_RF*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Deep Learning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 = MLPClassifier(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y_pred_DL= DLmodel2.predict(x_test)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 = accuracy_score(y_test, y_pred_DL)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"DL model Accuracy: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.format(acc_DL*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2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E4DD2-4099-42D9-9731-B13F2C5BBC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Hyperparameter Tuning (MLP Classifier) - 1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A0A39E-65A6-4E9B-B5BA-6292063F5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2438209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TFIDF(ran,min, train, test):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tk(doc):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ran = 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tfidf = TfidfVectorizer(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=tk,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=tk,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=ran,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initialize TF-IDF vectorizer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tfidf.fit(train)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x_train = tfidf.transform(train)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x_test = tfidf.transform(test)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"For min_df="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,min,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"and ngram="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x_train,x_test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deep(i,j,x_train,y_train,x_test,y_test):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DLmodel2 = MLPClassifier(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=(i,j),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DLmodel2.fit(x_train,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y_pred_DL = DLmodel2.predict(x_test)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acc_DL = accuracy_score(y_test, y_pred_DL)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"For nodes =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,i,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"and layers =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accuracy= 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,acc_DL)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2D2964-00CD-4389-A2AB-A420CCFC6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3050" y="611188"/>
            <a:ext cx="7475538" cy="5386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(doc):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ran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TfidfVectorizer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analyzer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'word'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tokenizer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ngram_range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=ran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initialize TF-IDF vectorizer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tfidf.fit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(train)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(train)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(test)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DLmodel2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MLPClassifier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solver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hidden_layer_sizes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n_iter_no_change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learning_rate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'adaptive'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max_iter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verbose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False,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early_stopping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DLmodel2.fit(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y_pred_DL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DLmodel2.predict(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y_pred_DL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"For nodes =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"and layers =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accuracy= 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TFIDF(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nodes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np.arange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layers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 acc = deep(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nodes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layers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acc&gt;best: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best=acc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best_ngram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best_nodes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nodes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best_layers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layers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8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E4DD2-4099-42D9-9731-B13F2C5BBC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Hyperparameter Tuning (MLP Classifier) - 2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E5B442-3923-4075-A4E8-33C56E9E8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179701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train,test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TFIDF(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n_gram,min_df,x_train,x_test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acc = deep(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nodes,layers,train,y_train,test,y_test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acc&gt;best: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best=acc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min_df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best_ngram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nodes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best_layers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(doc):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Deep Learning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MLPClassifier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DLmodel2.fit(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DLmodel2.predict(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"DL model Accuracy: {:.2f}%"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273653-6598-4060-A4BF-10796033A5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LSTM Modelling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9EC343-F760-401E-82F1-960044F07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649272"/>
            <a:ext cx="7526215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 LSTM #################################################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clean_text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lowercase text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REPLACE_BY_SPACE_RE.sub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text)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replace REPLACE_BY_SPACE_RE symbols by space in text. substitute the matched string in REPLACE_BY_SPACE_RE with space.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BAD_SYMBOLS_RE.sub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text)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symbols which are in BAD_SYMBOLS_RE from text. substitute the matched string in BAD_SYMBOLS_RE with nothing.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text.replace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stopwors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from text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REPLACE_BY_SPACE_RE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stopwords.words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alt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re.compile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'[/(){}\[\]\|@,;]'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BAD_SYMBOLS_RE,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STOPWORDS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re.compile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'[^a-z #+_]’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en-US" sz="900" dirty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stopwords.words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9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english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MAX_NB_WORDS,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MAX_SEQUENCE_LENGTH, EMBEDDING_DIM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en-US" sz="9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250, </a:t>
            </a:r>
            <a:r>
              <a:rPr lang="en-US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00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pd.concat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].apply(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clean_text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'\d+'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 = Tokenizer(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=MAX_NB_WORDS,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'!"#$%&amp;()*+,-./:;&lt;=&gt;?@[\]^_`{|}~'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tokenizer.fit_on_texts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].values)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tokenizer.texts_to_sequences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].values)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pad_sequences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=MAX_SEQUENCE_LENGTH)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]).values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tokenizer.word_index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(X,Y,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Sequential()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(Embedding(MAX_NB_WORDS, EMBEDDING_DIM,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input_length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(SpatialDropout1D(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(LSTM(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recurrent_dropout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=epochs,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EarlyStopping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min_delta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model.evaluate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X_test,Y_test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'Test set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Loss: {:0.3f}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Accuracy: {:0.3f}'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9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27F96-61C5-E94C-9184-44D00863FB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12F20-0F7A-F448-AC74-26CDACD1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12F27-1457-D046-8804-F1C42A7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96950"/>
            <a:ext cx="9575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4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318475B-6675-8440-A218-C007695BEB33}"/>
              </a:ext>
            </a:extLst>
          </p:cNvPr>
          <p:cNvSpPr txBox="1">
            <a:spLocks/>
          </p:cNvSpPr>
          <p:nvPr/>
        </p:nvSpPr>
        <p:spPr>
          <a:xfrm>
            <a:off x="3505193" y="1873511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Client 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81907D8-742A-594B-9EBC-7A83C40A1720}"/>
              </a:ext>
            </a:extLst>
          </p:cNvPr>
          <p:cNvSpPr txBox="1">
            <a:spLocks/>
          </p:cNvSpPr>
          <p:nvPr/>
        </p:nvSpPr>
        <p:spPr>
          <a:xfrm>
            <a:off x="3505193" y="2657615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Business Problem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954B51-3B1D-A742-9F1D-9ECAD002830C}"/>
              </a:ext>
            </a:extLst>
          </p:cNvPr>
          <p:cNvSpPr txBox="1">
            <a:spLocks/>
          </p:cNvSpPr>
          <p:nvPr/>
        </p:nvSpPr>
        <p:spPr>
          <a:xfrm>
            <a:off x="3505193" y="3441719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Methodology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672C237-0F64-4B48-AC9E-5DF3C2DC656A}"/>
              </a:ext>
            </a:extLst>
          </p:cNvPr>
          <p:cNvSpPr txBox="1">
            <a:spLocks/>
          </p:cNvSpPr>
          <p:nvPr/>
        </p:nvSpPr>
        <p:spPr>
          <a:xfrm>
            <a:off x="3505193" y="4225823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Modeling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34E5D82-75A6-304A-94FE-EDE120D2A40B}"/>
              </a:ext>
            </a:extLst>
          </p:cNvPr>
          <p:cNvSpPr txBox="1">
            <a:spLocks/>
          </p:cNvSpPr>
          <p:nvPr/>
        </p:nvSpPr>
        <p:spPr>
          <a:xfrm>
            <a:off x="3505193" y="5009925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Take-aways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AC5034-78D8-7E49-8E57-1087369A6138}"/>
              </a:ext>
            </a:extLst>
          </p:cNvPr>
          <p:cNvSpPr/>
          <p:nvPr/>
        </p:nvSpPr>
        <p:spPr>
          <a:xfrm>
            <a:off x="2930759" y="1160282"/>
            <a:ext cx="386682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b="1" dirty="0"/>
              <a:t>AGENDA FOR TODAY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2E5776-0EA2-5940-B14F-6EC7218334AF}"/>
              </a:ext>
            </a:extLst>
          </p:cNvPr>
          <p:cNvCxnSpPr>
            <a:cxnSpLocks/>
          </p:cNvCxnSpPr>
          <p:nvPr/>
        </p:nvCxnSpPr>
        <p:spPr>
          <a:xfrm>
            <a:off x="2930213" y="1464153"/>
            <a:ext cx="3867912" cy="0"/>
          </a:xfrm>
          <a:prstGeom prst="line">
            <a:avLst/>
          </a:prstGeom>
          <a:ln w="19050" cap="flat">
            <a:solidFill>
              <a:srgbClr val="01488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3">
            <a:extLst>
              <a:ext uri="{FF2B5EF4-FFF2-40B4-BE49-F238E27FC236}">
                <a16:creationId xmlns:a16="http://schemas.microsoft.com/office/drawing/2014/main" id="{DE742071-FB54-EE4C-9B27-DF02BFFF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5" y="237069"/>
            <a:ext cx="9450090" cy="443198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Group 1</a:t>
            </a:r>
            <a:endParaRPr lang="en-US" sz="3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1FAD3B9A-8A05-0C45-8EC1-869E0E077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072911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7BF1E07C-9796-CA42-92B7-BA9CAC5203A3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B0C71-BF5F-7A43-8A7A-C5A294F22948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3DB6F27C-F536-E04F-8128-B6EFAF91D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117" y="1882304"/>
            <a:ext cx="568378" cy="568378"/>
          </a:xfrm>
          <a:prstGeom prst="rect">
            <a:avLst/>
          </a:prstGeom>
        </p:spPr>
      </p:pic>
      <p:pic>
        <p:nvPicPr>
          <p:cNvPr id="28" name="Graphic 27" descr="Handshake">
            <a:extLst>
              <a:ext uri="{FF2B5EF4-FFF2-40B4-BE49-F238E27FC236}">
                <a16:creationId xmlns:a16="http://schemas.microsoft.com/office/drawing/2014/main" id="{212B9CC4-EF94-4247-89D7-5D9DC48E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9599" y="2648800"/>
            <a:ext cx="568377" cy="568377"/>
          </a:xfrm>
          <a:prstGeom prst="rect">
            <a:avLst/>
          </a:prstGeom>
        </p:spPr>
      </p:pic>
      <p:pic>
        <p:nvPicPr>
          <p:cNvPr id="30" name="Graphic 29" descr="Circles with arrows">
            <a:extLst>
              <a:ext uri="{FF2B5EF4-FFF2-40B4-BE49-F238E27FC236}">
                <a16:creationId xmlns:a16="http://schemas.microsoft.com/office/drawing/2014/main" id="{7BD32D96-B792-D44E-9DE1-A30C298CD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117" y="3429560"/>
            <a:ext cx="603103" cy="603103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70607A1B-8A06-7C46-B80F-72E51718A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9598" y="4229561"/>
            <a:ext cx="568378" cy="568378"/>
          </a:xfrm>
          <a:prstGeom prst="rect">
            <a:avLst/>
          </a:prstGeom>
        </p:spPr>
      </p:pic>
      <p:pic>
        <p:nvPicPr>
          <p:cNvPr id="34" name="Graphic 33" descr="Presentation with pie chart">
            <a:extLst>
              <a:ext uri="{FF2B5EF4-FFF2-40B4-BE49-F238E27FC236}">
                <a16:creationId xmlns:a16="http://schemas.microsoft.com/office/drawing/2014/main" id="{41F7AAC9-6D14-B241-B452-F70A026B94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9597" y="5017114"/>
            <a:ext cx="564895" cy="5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7FD5A-13AC-4FD9-816D-6C2DF4CAC745}"/>
              </a:ext>
            </a:extLst>
          </p:cNvPr>
          <p:cNvSpPr txBox="1"/>
          <p:nvPr/>
        </p:nvSpPr>
        <p:spPr>
          <a:xfrm>
            <a:off x="93964" y="1143338"/>
            <a:ext cx="956139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i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400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 to buy, sell, rent, hire, share, meet, swap, discuss, find, serve, connect, give away, announce, work, collect, care, perform, learn, marvel, mentor, befriend, fall in love, and/or save the world</a:t>
            </a:r>
            <a:r>
              <a:rPr lang="en-US" sz="2400" i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endParaRPr lang="en-US" sz="2400" b="1" i="1" dirty="0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CF95E-7624-4ED1-B229-0D2BC807EC4D}"/>
              </a:ext>
            </a:extLst>
          </p:cNvPr>
          <p:cNvSpPr txBox="1"/>
          <p:nvPr/>
        </p:nvSpPr>
        <p:spPr>
          <a:xfrm>
            <a:off x="7405843" y="2437579"/>
            <a:ext cx="2381278" cy="268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7157" tIns="18579" rIns="37157" bIns="1857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- Craigslist Official Website</a:t>
            </a:r>
            <a:endParaRPr lang="en-US" sz="15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C0C78-2716-7545-8363-870A47020892}"/>
              </a:ext>
            </a:extLst>
          </p:cNvPr>
          <p:cNvSpPr/>
          <p:nvPr/>
        </p:nvSpPr>
        <p:spPr>
          <a:xfrm>
            <a:off x="1331407" y="3244057"/>
            <a:ext cx="25763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 million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ads posted monthly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F8254-0B54-BA48-B1C2-800DA6E8F3F3}"/>
              </a:ext>
            </a:extLst>
          </p:cNvPr>
          <p:cNvSpPr/>
          <p:nvPr/>
        </p:nvSpPr>
        <p:spPr>
          <a:xfrm>
            <a:off x="5642208" y="3244057"/>
            <a:ext cx="24224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$3 billion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Estimated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CAE17-BE04-D649-991B-ABF70038044D}"/>
              </a:ext>
            </a:extLst>
          </p:cNvPr>
          <p:cNvSpPr/>
          <p:nvPr/>
        </p:nvSpPr>
        <p:spPr>
          <a:xfrm>
            <a:off x="1345032" y="4770824"/>
            <a:ext cx="25763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 million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5F25D27-EB7E-0247-A0E0-01F302CBC5F9}"/>
              </a:ext>
            </a:extLst>
          </p:cNvPr>
          <p:cNvSpPr txBox="1">
            <a:spLocks/>
          </p:cNvSpPr>
          <p:nvPr/>
        </p:nvSpPr>
        <p:spPr>
          <a:xfrm>
            <a:off x="93964" y="32957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Client 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BCEDBD-B297-CD44-8697-F03C3B76302C}"/>
              </a:ext>
            </a:extLst>
          </p:cNvPr>
          <p:cNvSpPr/>
          <p:nvPr/>
        </p:nvSpPr>
        <p:spPr>
          <a:xfrm>
            <a:off x="6035596" y="4776498"/>
            <a:ext cx="13151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en-US" sz="40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employees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96E6D-DBCC-EF4D-8C9A-49BFBD573907}"/>
              </a:ext>
            </a:extLst>
          </p:cNvPr>
          <p:cNvSpPr/>
          <p:nvPr/>
        </p:nvSpPr>
        <p:spPr>
          <a:xfrm>
            <a:off x="316453" y="6594543"/>
            <a:ext cx="91164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https://www.linkedin.com/company/craigslist/about/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https://expandedramblings.com/index.php/craigslist-statistics/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08E37328-CFFF-054C-853A-F8992C97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51727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96A5251-6FF6-0342-847D-2902026AB805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B04F3A-785F-B748-BF06-B6EDFC60F016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54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56E68C-5C37-4E63-AD66-D292BF049235}"/>
              </a:ext>
            </a:extLst>
          </p:cNvPr>
          <p:cNvSpPr txBox="1"/>
          <p:nvPr/>
        </p:nvSpPr>
        <p:spPr>
          <a:xfrm>
            <a:off x="1434317" y="1812323"/>
            <a:ext cx="3132410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Discussion Forums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7D99E-1673-48A6-A3FB-490D5EFA09A7}"/>
              </a:ext>
            </a:extLst>
          </p:cNvPr>
          <p:cNvSpPr txBox="1"/>
          <p:nvPr/>
        </p:nvSpPr>
        <p:spPr>
          <a:xfrm>
            <a:off x="1431303" y="2785866"/>
            <a:ext cx="165530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48811-32C0-46D7-B609-94E2CDD55593}"/>
              </a:ext>
            </a:extLst>
          </p:cNvPr>
          <p:cNvSpPr txBox="1"/>
          <p:nvPr/>
        </p:nvSpPr>
        <p:spPr>
          <a:xfrm>
            <a:off x="7663374" y="1812323"/>
            <a:ext cx="133643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AE875-0A65-48AC-9AC4-82FADD8589A1}"/>
              </a:ext>
            </a:extLst>
          </p:cNvPr>
          <p:cNvSpPr txBox="1"/>
          <p:nvPr/>
        </p:nvSpPr>
        <p:spPr>
          <a:xfrm>
            <a:off x="7676267" y="2800145"/>
            <a:ext cx="133643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AA8F5-025B-44C9-BD72-83CF116E45AD}"/>
              </a:ext>
            </a:extLst>
          </p:cNvPr>
          <p:cNvSpPr txBox="1"/>
          <p:nvPr/>
        </p:nvSpPr>
        <p:spPr>
          <a:xfrm>
            <a:off x="7100668" y="5183367"/>
            <a:ext cx="136408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F2F09-48FE-4CBC-9855-C3452EF73733}"/>
              </a:ext>
            </a:extLst>
          </p:cNvPr>
          <p:cNvSpPr txBox="1"/>
          <p:nvPr/>
        </p:nvSpPr>
        <p:spPr>
          <a:xfrm>
            <a:off x="7100668" y="4594066"/>
            <a:ext cx="82999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AD26B-B764-4B10-B0C1-69542DA9E9FA}"/>
              </a:ext>
            </a:extLst>
          </p:cNvPr>
          <p:cNvGrpSpPr/>
          <p:nvPr/>
        </p:nvGrpSpPr>
        <p:grpSpPr>
          <a:xfrm>
            <a:off x="416494" y="4592612"/>
            <a:ext cx="5848040" cy="878572"/>
            <a:chOff x="416494" y="4592612"/>
            <a:chExt cx="5848040" cy="8785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5E198-67A8-40D5-8D77-620C424D4CE7}"/>
                </a:ext>
              </a:extLst>
            </p:cNvPr>
            <p:cNvSpPr txBox="1"/>
            <p:nvPr/>
          </p:nvSpPr>
          <p:spPr>
            <a:xfrm>
              <a:off x="426715" y="4594066"/>
              <a:ext cx="1388017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Antiques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C9DC7-457F-40B1-A576-A5E88A062B98}"/>
                </a:ext>
              </a:extLst>
            </p:cNvPr>
            <p:cNvSpPr txBox="1"/>
            <p:nvPr/>
          </p:nvSpPr>
          <p:spPr>
            <a:xfrm>
              <a:off x="416494" y="5194185"/>
              <a:ext cx="1508764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Furniture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61E79F-8699-486B-9176-83F50F936F73}"/>
                </a:ext>
              </a:extLst>
            </p:cNvPr>
            <p:cNvSpPr txBox="1"/>
            <p:nvPr/>
          </p:nvSpPr>
          <p:spPr>
            <a:xfrm>
              <a:off x="2786010" y="5194185"/>
              <a:ext cx="811241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80277-1023-406B-96DF-BA62B812282B}"/>
                </a:ext>
              </a:extLst>
            </p:cNvPr>
            <p:cNvSpPr txBox="1"/>
            <p:nvPr/>
          </p:nvSpPr>
          <p:spPr>
            <a:xfrm>
              <a:off x="4458003" y="5194185"/>
              <a:ext cx="1781913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Household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FA7A1-8DFC-47EC-98CA-ACD3A216913E}"/>
                </a:ext>
              </a:extLst>
            </p:cNvPr>
            <p:cNvSpPr txBox="1"/>
            <p:nvPr/>
          </p:nvSpPr>
          <p:spPr>
            <a:xfrm>
              <a:off x="2482788" y="4594065"/>
              <a:ext cx="1807699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DCFE6-3639-46E4-AA2E-906C433E5D13}"/>
                </a:ext>
              </a:extLst>
            </p:cNvPr>
            <p:cNvSpPr txBox="1"/>
            <p:nvPr/>
          </p:nvSpPr>
          <p:spPr>
            <a:xfrm>
              <a:off x="4482621" y="4592612"/>
              <a:ext cx="1781913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Electronics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43B0425-C649-4D10-8DF5-6B533ADCFD43}"/>
              </a:ext>
            </a:extLst>
          </p:cNvPr>
          <p:cNvSpPr txBox="1"/>
          <p:nvPr/>
        </p:nvSpPr>
        <p:spPr>
          <a:xfrm>
            <a:off x="333014" y="1099886"/>
            <a:ext cx="3835796" cy="3323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8F28C-16B0-4B10-81D8-50BD7538400F}"/>
              </a:ext>
            </a:extLst>
          </p:cNvPr>
          <p:cNvSpPr txBox="1"/>
          <p:nvPr/>
        </p:nvSpPr>
        <p:spPr>
          <a:xfrm>
            <a:off x="333014" y="3811889"/>
            <a:ext cx="2513433" cy="3323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Subcategories</a:t>
            </a:r>
            <a:endParaRPr lang="en-US" sz="28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5FDA9CBF-B04B-4FC0-84BB-A0A1F6C25C71}"/>
              </a:ext>
            </a:extLst>
          </p:cNvPr>
          <p:cNvSpPr txBox="1">
            <a:spLocks/>
          </p:cNvSpPr>
          <p:nvPr/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Segment Selection</a:t>
            </a:r>
          </a:p>
        </p:txBody>
      </p:sp>
      <p:pic>
        <p:nvPicPr>
          <p:cNvPr id="50178" name="Picture 2" descr="https://static.thenounproject.com/png/1670075-200.png">
            <a:extLst>
              <a:ext uri="{FF2B5EF4-FFF2-40B4-BE49-F238E27FC236}">
                <a16:creationId xmlns:a16="http://schemas.microsoft.com/office/drawing/2014/main" id="{60DFF5C2-9523-4D86-B35D-5B117E17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7" y="174963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static.thenounproject.com/png/1657675-200.png">
            <a:extLst>
              <a:ext uri="{FF2B5EF4-FFF2-40B4-BE49-F238E27FC236}">
                <a16:creationId xmlns:a16="http://schemas.microsoft.com/office/drawing/2014/main" id="{18332E19-F5C3-4260-B418-2DA106E4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2" y="259574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https://static.thenounproject.com/png/1570214-200.png">
            <a:extLst>
              <a:ext uri="{FF2B5EF4-FFF2-40B4-BE49-F238E27FC236}">
                <a16:creationId xmlns:a16="http://schemas.microsoft.com/office/drawing/2014/main" id="{1D7C2A0B-9659-4521-9804-C81F3A2A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68" y="160792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https://static.thenounproject.com/png/2644352-200.png">
            <a:extLst>
              <a:ext uri="{FF2B5EF4-FFF2-40B4-BE49-F238E27FC236}">
                <a16:creationId xmlns:a16="http://schemas.microsoft.com/office/drawing/2014/main" id="{B158A8EF-777F-44D1-AFC6-0E3BB448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68" y="26176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E3CB4CCC-E2BC-5E49-A685-EAEC091C1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14559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B1BC2E8-5532-EE49-B7B6-FC925C899E46}"/>
              </a:ext>
            </a:extLst>
          </p:cNvPr>
          <p:cNvSpPr/>
          <p:nvPr/>
        </p:nvSpPr>
        <p:spPr>
          <a:xfrm>
            <a:off x="3930869" y="6253064"/>
            <a:ext cx="5829035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88E566-8486-2A4D-B6C7-6E610B2CD6B3}"/>
              </a:ext>
            </a:extLst>
          </p:cNvPr>
          <p:cNvSpPr/>
          <p:nvPr/>
        </p:nvSpPr>
        <p:spPr>
          <a:xfrm>
            <a:off x="24577" y="6236930"/>
            <a:ext cx="198290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9381E-C785-4294-9C05-D3AABD69D38F}"/>
              </a:ext>
            </a:extLst>
          </p:cNvPr>
          <p:cNvSpPr txBox="1"/>
          <p:nvPr/>
        </p:nvSpPr>
        <p:spPr>
          <a:xfrm>
            <a:off x="7100668" y="5181913"/>
            <a:ext cx="136408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976433-8DC1-4FD2-9DD0-1B5B5AC0E767}"/>
              </a:ext>
            </a:extLst>
          </p:cNvPr>
          <p:cNvSpPr txBox="1"/>
          <p:nvPr/>
        </p:nvSpPr>
        <p:spPr>
          <a:xfrm>
            <a:off x="7100668" y="4592612"/>
            <a:ext cx="82999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3669816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3A558914-6012-40CF-9929-D974740A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95" y="3620927"/>
            <a:ext cx="711903" cy="7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7EF088E7-7E87-420B-BF95-656FF6FB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15" y="3468127"/>
            <a:ext cx="987180" cy="9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37E26-2C14-4591-B8C6-9F58BCC14200}"/>
              </a:ext>
            </a:extLst>
          </p:cNvPr>
          <p:cNvSpPr txBox="1"/>
          <p:nvPr/>
        </p:nvSpPr>
        <p:spPr>
          <a:xfrm>
            <a:off x="907014" y="4455307"/>
            <a:ext cx="1735975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Opportunity Lost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9B487-F0B2-4A9E-9C0D-30E6A9E86854}"/>
              </a:ext>
            </a:extLst>
          </p:cNvPr>
          <p:cNvSpPr txBox="1"/>
          <p:nvPr/>
        </p:nvSpPr>
        <p:spPr>
          <a:xfrm>
            <a:off x="3771187" y="4444088"/>
            <a:ext cx="250786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Dissatisfied Customers</a:t>
            </a:r>
          </a:p>
        </p:txBody>
      </p:sp>
      <p:pic>
        <p:nvPicPr>
          <p:cNvPr id="48134" name="Picture 6">
            <a:extLst>
              <a:ext uri="{FF2B5EF4-FFF2-40B4-BE49-F238E27FC236}">
                <a16:creationId xmlns:a16="http://schemas.microsoft.com/office/drawing/2014/main" id="{5EC2FE6E-CE41-4A62-B5E7-FB01657F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54" y="3588991"/>
            <a:ext cx="855097" cy="8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A0F0A8-12C3-4207-9AC3-C15D75278F40}"/>
              </a:ext>
            </a:extLst>
          </p:cNvPr>
          <p:cNvSpPr txBox="1"/>
          <p:nvPr/>
        </p:nvSpPr>
        <p:spPr>
          <a:xfrm>
            <a:off x="7156684" y="4444088"/>
            <a:ext cx="164307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Manual Labour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6F6495-F31B-4624-A15E-4A6FF15FB8D1}"/>
              </a:ext>
            </a:extLst>
          </p:cNvPr>
          <p:cNvGrpSpPr/>
          <p:nvPr/>
        </p:nvGrpSpPr>
        <p:grpSpPr>
          <a:xfrm>
            <a:off x="811310" y="1613190"/>
            <a:ext cx="7991766" cy="1097016"/>
            <a:chOff x="811310" y="1613190"/>
            <a:chExt cx="7991766" cy="10970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2D8BC0-D781-9F4C-AD86-7763032D620E}"/>
                </a:ext>
              </a:extLst>
            </p:cNvPr>
            <p:cNvSpPr txBox="1"/>
            <p:nvPr/>
          </p:nvSpPr>
          <p:spPr>
            <a:xfrm>
              <a:off x="811310" y="1614521"/>
              <a:ext cx="1542089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5%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Cars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belong to General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C96CE4-A5E9-1F4E-AA9F-B0754DDACD0F}"/>
                </a:ext>
              </a:extLst>
            </p:cNvPr>
            <p:cNvSpPr txBox="1"/>
            <p:nvPr/>
          </p:nvSpPr>
          <p:spPr>
            <a:xfrm>
              <a:off x="4181620" y="1614520"/>
              <a:ext cx="1243930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General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belong to Cars*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63C589-778B-534B-A8F5-E2CBA464BF2D}"/>
                </a:ext>
              </a:extLst>
            </p:cNvPr>
            <p:cNvSpPr txBox="1"/>
            <p:nvPr/>
          </p:nvSpPr>
          <p:spPr>
            <a:xfrm>
              <a:off x="7159997" y="1613190"/>
              <a:ext cx="1643079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7%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Misclassified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2 subsections</a:t>
              </a:r>
            </a:p>
          </p:txBody>
        </p:sp>
        <p:pic>
          <p:nvPicPr>
            <p:cNvPr id="48136" name="Picture 8">
              <a:extLst>
                <a:ext uri="{FF2B5EF4-FFF2-40B4-BE49-F238E27FC236}">
                  <a16:creationId xmlns:a16="http://schemas.microsoft.com/office/drawing/2014/main" id="{30CB98C6-14DF-4892-BE60-8D94D2389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706" y="1613190"/>
              <a:ext cx="539202" cy="53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38" name="Picture 10">
              <a:extLst>
                <a:ext uri="{FF2B5EF4-FFF2-40B4-BE49-F238E27FC236}">
                  <a16:creationId xmlns:a16="http://schemas.microsoft.com/office/drawing/2014/main" id="{AB215B30-C4B7-4C14-BDBC-8D8E43631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488" y="1616919"/>
              <a:ext cx="539202" cy="53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D22A4C3-9E69-47CE-9C1E-E1A0BFA30E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2640" y="279385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Effects at a Global Level</a:t>
            </a:r>
          </a:p>
          <a:p>
            <a:endParaRPr lang="en-IN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9FB53B7B-16DD-C845-AC38-53A734262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378402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F4E7A67-70CB-C246-8D66-F5FB3972B491}"/>
              </a:ext>
            </a:extLst>
          </p:cNvPr>
          <p:cNvSpPr/>
          <p:nvPr/>
        </p:nvSpPr>
        <p:spPr>
          <a:xfrm>
            <a:off x="3930869" y="6253064"/>
            <a:ext cx="5829035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CCC42-7B64-2A4D-AB7B-0EE1383144B3}"/>
              </a:ext>
            </a:extLst>
          </p:cNvPr>
          <p:cNvSpPr/>
          <p:nvPr/>
        </p:nvSpPr>
        <p:spPr>
          <a:xfrm>
            <a:off x="24577" y="6236930"/>
            <a:ext cx="198290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1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F360EE6-D257-46B5-BA8F-4DAAAC4E03FB}"/>
              </a:ext>
            </a:extLst>
          </p:cNvPr>
          <p:cNvGrpSpPr/>
          <p:nvPr/>
        </p:nvGrpSpPr>
        <p:grpSpPr>
          <a:xfrm>
            <a:off x="182337" y="1756486"/>
            <a:ext cx="2406979" cy="1857180"/>
            <a:chOff x="1009650" y="2102584"/>
            <a:chExt cx="3678465" cy="2838234"/>
          </a:xfrm>
          <a:solidFill>
            <a:srgbClr val="004584"/>
          </a:solidFill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A95634A4-9DAB-4CEF-AE01-D1C64788E582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3441CF53-12BB-45D0-A88D-A68841E95B17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24CD02-53B1-496E-A876-E5D9DB154B86}"/>
              </a:ext>
            </a:extLst>
          </p:cNvPr>
          <p:cNvGrpSpPr/>
          <p:nvPr/>
        </p:nvGrpSpPr>
        <p:grpSpPr>
          <a:xfrm>
            <a:off x="2780394" y="1756486"/>
            <a:ext cx="2406979" cy="1857180"/>
            <a:chOff x="1009650" y="2102584"/>
            <a:chExt cx="3678465" cy="2838234"/>
          </a:xfrm>
          <a:solidFill>
            <a:srgbClr val="FFC000"/>
          </a:solidFill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B9782DF1-AE34-4DF3-A03B-B6FE4EF61647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69E2BA99-E271-453E-A228-B1F1173A3449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A106F7-18BF-4F36-A1F2-2D66811AB3D3}"/>
              </a:ext>
            </a:extLst>
          </p:cNvPr>
          <p:cNvGrpSpPr/>
          <p:nvPr/>
        </p:nvGrpSpPr>
        <p:grpSpPr>
          <a:xfrm>
            <a:off x="5291365" y="1756486"/>
            <a:ext cx="2406979" cy="1857180"/>
            <a:chOff x="1009650" y="2102584"/>
            <a:chExt cx="3678465" cy="2838234"/>
          </a:xfrm>
          <a:solidFill>
            <a:srgbClr val="004584"/>
          </a:solidFill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27F9FE1F-AE6A-4DCD-AE01-FC2898AE43F2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AA41A457-4D21-456F-8955-1A26FCEC51B3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BEC9877-A5C4-4A45-A2FF-AE7C062414AE}"/>
              </a:ext>
            </a:extLst>
          </p:cNvPr>
          <p:cNvSpPr/>
          <p:nvPr/>
        </p:nvSpPr>
        <p:spPr>
          <a:xfrm>
            <a:off x="7918451" y="1756486"/>
            <a:ext cx="1857179" cy="1857180"/>
          </a:xfrm>
          <a:prstGeom prst="blockArc">
            <a:avLst>
              <a:gd name="adj1" fmla="val 17592716"/>
              <a:gd name="adj2" fmla="val 17581411"/>
              <a:gd name="adj3" fmla="val 10584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0A1819-AC41-46C8-8AF1-270010AEDC33}"/>
              </a:ext>
            </a:extLst>
          </p:cNvPr>
          <p:cNvSpPr txBox="1"/>
          <p:nvPr/>
        </p:nvSpPr>
        <p:spPr>
          <a:xfrm>
            <a:off x="182337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1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087AE1-58C9-4C0A-8D7A-881095C66CAD}"/>
              </a:ext>
            </a:extLst>
          </p:cNvPr>
          <p:cNvSpPr txBox="1"/>
          <p:nvPr/>
        </p:nvSpPr>
        <p:spPr>
          <a:xfrm>
            <a:off x="2809423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2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5812940-A48D-4C18-9A50-520E49EBD813}"/>
              </a:ext>
            </a:extLst>
          </p:cNvPr>
          <p:cNvSpPr txBox="1"/>
          <p:nvPr/>
        </p:nvSpPr>
        <p:spPr>
          <a:xfrm>
            <a:off x="5363937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3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42504D-5DE5-4158-86B4-C805A549F91A}"/>
              </a:ext>
            </a:extLst>
          </p:cNvPr>
          <p:cNvSpPr txBox="1"/>
          <p:nvPr/>
        </p:nvSpPr>
        <p:spPr>
          <a:xfrm>
            <a:off x="7961994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4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B08805A6-0934-4AFD-8E31-16EFB02AD299}"/>
              </a:ext>
            </a:extLst>
          </p:cNvPr>
          <p:cNvSpPr txBox="1">
            <a:spLocks/>
          </p:cNvSpPr>
          <p:nvPr/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Current Scenario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2D5216-60E5-49C9-8E14-E4A0E427CFE8}"/>
              </a:ext>
            </a:extLst>
          </p:cNvPr>
          <p:cNvSpPr txBox="1"/>
          <p:nvPr/>
        </p:nvSpPr>
        <p:spPr>
          <a:xfrm>
            <a:off x="-51519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Seller post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an advertisement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B15B98-7499-42AB-AF3F-AB564CD20213}"/>
              </a:ext>
            </a:extLst>
          </p:cNvPr>
          <p:cNvSpPr txBox="1"/>
          <p:nvPr/>
        </p:nvSpPr>
        <p:spPr>
          <a:xfrm>
            <a:off x="2506924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Buyer raise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 a flag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B3538E-9815-4F24-BA67-777151ED5D84}"/>
              </a:ext>
            </a:extLst>
          </p:cNvPr>
          <p:cNvSpPr txBox="1"/>
          <p:nvPr/>
        </p:nvSpPr>
        <p:spPr>
          <a:xfrm>
            <a:off x="5085469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team fix the issue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69A7C-CB91-4819-B0DC-83015589B4E9}"/>
              </a:ext>
            </a:extLst>
          </p:cNvPr>
          <p:cNvSpPr txBox="1"/>
          <p:nvPr/>
        </p:nvSpPr>
        <p:spPr>
          <a:xfrm>
            <a:off x="7623945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Advertisement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is updated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20349-F280-4263-9D7C-16AE416B0BBB}"/>
              </a:ext>
            </a:extLst>
          </p:cNvPr>
          <p:cNvSpPr txBox="1"/>
          <p:nvPr/>
        </p:nvSpPr>
        <p:spPr>
          <a:xfrm>
            <a:off x="1950292" y="4913011"/>
            <a:ext cx="5897666" cy="42156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solidFill>
                  <a:srgbClr val="014884"/>
                </a:solidFill>
                <a:cs typeface="Arial" pitchFamily="34" charset="0"/>
              </a:rPr>
              <a:t>Identifying Problem after it reached our end user.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91D657BE-0332-AF46-AB45-8B110747F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58625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10D513E6-80F6-2D40-8253-5D2367524B52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222A13-0B00-684B-93F4-1E90CC355F1C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748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67" grpId="0"/>
      <p:bldP spid="68" grpId="0"/>
      <p:bldP spid="21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58">
            <a:extLst>
              <a:ext uri="{FF2B5EF4-FFF2-40B4-BE49-F238E27FC236}">
                <a16:creationId xmlns:a16="http://schemas.microsoft.com/office/drawing/2014/main" id="{05CB407A-CD7E-004D-AB6C-9518658E5232}"/>
              </a:ext>
            </a:extLst>
          </p:cNvPr>
          <p:cNvGrpSpPr/>
          <p:nvPr/>
        </p:nvGrpSpPr>
        <p:grpSpPr>
          <a:xfrm>
            <a:off x="1300117" y="1088441"/>
            <a:ext cx="3037996" cy="912624"/>
            <a:chOff x="7174425" y="1354586"/>
            <a:chExt cx="2409492" cy="84242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1ECB6C-A345-6844-9958-BAB662138B93}"/>
                </a:ext>
              </a:extLst>
            </p:cNvPr>
            <p:cNvSpPr txBox="1"/>
            <p:nvPr/>
          </p:nvSpPr>
          <p:spPr>
            <a:xfrm>
              <a:off x="7174425" y="1600395"/>
              <a:ext cx="2409492" cy="596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 scraped ads description of around 6000 ads from craigslist website from cars and general category.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EFA935E-EBDD-4944-B650-8CC191AA69A7}"/>
                </a:ext>
              </a:extLst>
            </p:cNvPr>
            <p:cNvSpPr/>
            <p:nvPr/>
          </p:nvSpPr>
          <p:spPr>
            <a:xfrm>
              <a:off x="7174425" y="1354586"/>
              <a:ext cx="2118106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117560"/>
              <a:r>
                <a:rPr lang="en-US" sz="1600" b="1" dirty="0">
                  <a:solidFill>
                    <a:srgbClr val="01488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Scrape data from Craigslist</a:t>
              </a:r>
            </a:p>
          </p:txBody>
        </p:sp>
      </p:grpSp>
      <p:grpSp>
        <p:nvGrpSpPr>
          <p:cNvPr id="67" name="Group 57">
            <a:extLst>
              <a:ext uri="{FF2B5EF4-FFF2-40B4-BE49-F238E27FC236}">
                <a16:creationId xmlns:a16="http://schemas.microsoft.com/office/drawing/2014/main" id="{AAD2389D-11AC-DC45-B31E-C1EBE50BA726}"/>
              </a:ext>
            </a:extLst>
          </p:cNvPr>
          <p:cNvGrpSpPr/>
          <p:nvPr/>
        </p:nvGrpSpPr>
        <p:grpSpPr>
          <a:xfrm>
            <a:off x="421545" y="1116188"/>
            <a:ext cx="816996" cy="861774"/>
            <a:chOff x="4224222" y="1313404"/>
            <a:chExt cx="686686" cy="691203"/>
          </a:xfrm>
        </p:grpSpPr>
        <p:sp>
          <p:nvSpPr>
            <p:cNvPr id="68" name="Oval 7">
              <a:extLst>
                <a:ext uri="{FF2B5EF4-FFF2-40B4-BE49-F238E27FC236}">
                  <a16:creationId xmlns:a16="http://schemas.microsoft.com/office/drawing/2014/main" id="{438BD463-59C7-7146-882F-8BE4EE6B5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222" y="1313404"/>
              <a:ext cx="686686" cy="691203"/>
            </a:xfrm>
            <a:prstGeom prst="ellipse">
              <a:avLst/>
            </a:prstGeom>
            <a:solidFill>
              <a:srgbClr val="0148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Freeform 166">
              <a:extLst>
                <a:ext uri="{FF2B5EF4-FFF2-40B4-BE49-F238E27FC236}">
                  <a16:creationId xmlns:a16="http://schemas.microsoft.com/office/drawing/2014/main" id="{BBCEA07B-0564-A546-A7CA-F7487C38F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9050" y="1469104"/>
              <a:ext cx="377030" cy="379802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1" y="40"/>
                </a:cxn>
                <a:cxn ang="0">
                  <a:pos x="14" y="41"/>
                </a:cxn>
                <a:cxn ang="0">
                  <a:pos x="30" y="19"/>
                </a:cxn>
                <a:cxn ang="0">
                  <a:pos x="17" y="8"/>
                </a:cxn>
                <a:cxn ang="0">
                  <a:pos x="9" y="14"/>
                </a:cxn>
                <a:cxn ang="0">
                  <a:pos x="9" y="19"/>
                </a:cxn>
                <a:cxn ang="0">
                  <a:pos x="18" y="39"/>
                </a:cxn>
                <a:cxn ang="0">
                  <a:pos x="4" y="24"/>
                </a:cxn>
                <a:cxn ang="0">
                  <a:pos x="4" y="9"/>
                </a:cxn>
                <a:cxn ang="0">
                  <a:pos x="17" y="0"/>
                </a:cxn>
                <a:cxn ang="0">
                  <a:pos x="37" y="16"/>
                </a:cxn>
                <a:cxn ang="0">
                  <a:pos x="30" y="19"/>
                </a:cxn>
                <a:cxn ang="0">
                  <a:pos x="6" y="58"/>
                </a:cxn>
                <a:cxn ang="0">
                  <a:pos x="5" y="56"/>
                </a:cxn>
                <a:cxn ang="0">
                  <a:pos x="16" y="46"/>
                </a:cxn>
                <a:cxn ang="0">
                  <a:pos x="7" y="58"/>
                </a:cxn>
                <a:cxn ang="0">
                  <a:pos x="22" y="63"/>
                </a:cxn>
                <a:cxn ang="0">
                  <a:pos x="20" y="49"/>
                </a:cxn>
                <a:cxn ang="0">
                  <a:pos x="23" y="49"/>
                </a:cxn>
                <a:cxn ang="0">
                  <a:pos x="59" y="54"/>
                </a:cxn>
                <a:cxn ang="0">
                  <a:pos x="46" y="62"/>
                </a:cxn>
                <a:cxn ang="0">
                  <a:pos x="25" y="46"/>
                </a:cxn>
                <a:cxn ang="0">
                  <a:pos x="33" y="43"/>
                </a:cxn>
                <a:cxn ang="0">
                  <a:pos x="48" y="54"/>
                </a:cxn>
                <a:cxn ang="0">
                  <a:pos x="55" y="46"/>
                </a:cxn>
                <a:cxn ang="0">
                  <a:pos x="44" y="33"/>
                </a:cxn>
                <a:cxn ang="0">
                  <a:pos x="46" y="25"/>
                </a:cxn>
                <a:cxn ang="0">
                  <a:pos x="62" y="46"/>
                </a:cxn>
                <a:cxn ang="0">
                  <a:pos x="42" y="13"/>
                </a:cxn>
                <a:cxn ang="0">
                  <a:pos x="40" y="13"/>
                </a:cxn>
                <a:cxn ang="0">
                  <a:pos x="41" y="0"/>
                </a:cxn>
                <a:cxn ang="0">
                  <a:pos x="42" y="13"/>
                </a:cxn>
                <a:cxn ang="0">
                  <a:pos x="47" y="17"/>
                </a:cxn>
                <a:cxn ang="0">
                  <a:pos x="46" y="15"/>
                </a:cxn>
                <a:cxn ang="0">
                  <a:pos x="58" y="5"/>
                </a:cxn>
                <a:cxn ang="0">
                  <a:pos x="48" y="16"/>
                </a:cxn>
                <a:cxn ang="0">
                  <a:pos x="50" y="23"/>
                </a:cxn>
                <a:cxn ang="0">
                  <a:pos x="50" y="20"/>
                </a:cxn>
                <a:cxn ang="0">
                  <a:pos x="63" y="22"/>
                </a:cxn>
              </a:cxnLst>
              <a:rect l="0" t="0" r="r" b="b"/>
              <a:pathLst>
                <a:path w="63" h="63">
                  <a:moveTo>
                    <a:pt x="13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3" y="42"/>
                  </a:cubicBezTo>
                  <a:close/>
                  <a:moveTo>
                    <a:pt x="30" y="1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7" y="38"/>
                    <a:pt x="16" y="37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8"/>
                    <a:pt x="39" y="18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7"/>
                    <a:pt x="5" y="56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17" y="47"/>
                    <a:pt x="17" y="47"/>
                    <a:pt x="16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1" y="63"/>
                    <a:pt x="20" y="62"/>
                    <a:pt x="20" y="6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22" y="48"/>
                    <a:pt x="23" y="49"/>
                    <a:pt x="23" y="49"/>
                  </a:cubicBezTo>
                  <a:lnTo>
                    <a:pt x="23" y="62"/>
                  </a:lnTo>
                  <a:close/>
                  <a:moveTo>
                    <a:pt x="59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1" y="61"/>
                    <a:pt x="49" y="62"/>
                    <a:pt x="46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4" y="45"/>
                    <a:pt x="24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7"/>
                    <a:pt x="55" y="46"/>
                  </a:cubicBezTo>
                  <a:cubicBezTo>
                    <a:pt x="55" y="45"/>
                    <a:pt x="55" y="44"/>
                    <a:pt x="54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6" y="25"/>
                    <a:pt x="46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42" y="13"/>
                  </a:moveTo>
                  <a:cubicBezTo>
                    <a:pt x="42" y="14"/>
                    <a:pt x="42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2" y="0"/>
                    <a:pt x="42" y="0"/>
                    <a:pt x="42" y="1"/>
                  </a:cubicBezTo>
                  <a:lnTo>
                    <a:pt x="42" y="13"/>
                  </a:ln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7" y="4"/>
                    <a:pt x="58" y="5"/>
                  </a:cubicBezTo>
                  <a:cubicBezTo>
                    <a:pt x="58" y="5"/>
                    <a:pt x="58" y="6"/>
                    <a:pt x="58" y="7"/>
                  </a:cubicBezTo>
                  <a:lnTo>
                    <a:pt x="48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8" y="21"/>
                    <a:pt x="49" y="20"/>
                    <a:pt x="5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3" y="21"/>
                    <a:pt x="63" y="22"/>
                  </a:cubicBezTo>
                  <a:cubicBezTo>
                    <a:pt x="63" y="22"/>
                    <a:pt x="62" y="23"/>
                    <a:pt x="62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Group 60">
            <a:extLst>
              <a:ext uri="{FF2B5EF4-FFF2-40B4-BE49-F238E27FC236}">
                <a16:creationId xmlns:a16="http://schemas.microsoft.com/office/drawing/2014/main" id="{3F43CAAD-E925-8B47-BCDF-77D3020D0E23}"/>
              </a:ext>
            </a:extLst>
          </p:cNvPr>
          <p:cNvGrpSpPr/>
          <p:nvPr/>
        </p:nvGrpSpPr>
        <p:grpSpPr>
          <a:xfrm>
            <a:off x="8605883" y="960015"/>
            <a:ext cx="872059" cy="861774"/>
            <a:chOff x="5061496" y="2167244"/>
            <a:chExt cx="688192" cy="686686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C9EE2795-2421-B04B-BB9E-FC34CFF8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496" y="2167244"/>
              <a:ext cx="688192" cy="686686"/>
            </a:xfrm>
            <a:prstGeom prst="ellipse">
              <a:avLst/>
            </a:prstGeom>
            <a:solidFill>
              <a:srgbClr val="FEC0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83B283DA-51D0-DA4E-A708-F70403BD0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5925" y="2329599"/>
              <a:ext cx="359334" cy="361976"/>
            </a:xfrm>
            <a:custGeom>
              <a:avLst/>
              <a:gdLst/>
              <a:ahLst/>
              <a:cxnLst>
                <a:cxn ang="0">
                  <a:pos x="63" y="43"/>
                </a:cxn>
                <a:cxn ang="0">
                  <a:pos x="60" y="48"/>
                </a:cxn>
                <a:cxn ang="0">
                  <a:pos x="34" y="62"/>
                </a:cxn>
                <a:cxn ang="0">
                  <a:pos x="31" y="63"/>
                </a:cxn>
                <a:cxn ang="0">
                  <a:pos x="29" y="62"/>
                </a:cxn>
                <a:cxn ang="0">
                  <a:pos x="2" y="48"/>
                </a:cxn>
                <a:cxn ang="0">
                  <a:pos x="0" y="43"/>
                </a:cxn>
                <a:cxn ang="0">
                  <a:pos x="0" y="14"/>
                </a:cxn>
                <a:cxn ang="0">
                  <a:pos x="3" y="10"/>
                </a:cxn>
                <a:cxn ang="0">
                  <a:pos x="30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60" y="10"/>
                </a:cxn>
                <a:cxn ang="0">
                  <a:pos x="63" y="14"/>
                </a:cxn>
                <a:cxn ang="0">
                  <a:pos x="63" y="43"/>
                </a:cxn>
                <a:cxn ang="0">
                  <a:pos x="58" y="14"/>
                </a:cxn>
                <a:cxn ang="0">
                  <a:pos x="31" y="4"/>
                </a:cxn>
                <a:cxn ang="0">
                  <a:pos x="5" y="14"/>
                </a:cxn>
                <a:cxn ang="0">
                  <a:pos x="31" y="24"/>
                </a:cxn>
                <a:cxn ang="0">
                  <a:pos x="58" y="14"/>
                </a:cxn>
                <a:cxn ang="0">
                  <a:pos x="58" y="43"/>
                </a:cxn>
                <a:cxn ang="0">
                  <a:pos x="58" y="19"/>
                </a:cxn>
                <a:cxn ang="0">
                  <a:pos x="34" y="28"/>
                </a:cxn>
                <a:cxn ang="0">
                  <a:pos x="34" y="57"/>
                </a:cxn>
                <a:cxn ang="0">
                  <a:pos x="58" y="43"/>
                </a:cxn>
              </a:cxnLst>
              <a:rect l="0" t="0" r="r" b="b"/>
              <a:pathLst>
                <a:path w="63" h="63">
                  <a:moveTo>
                    <a:pt x="63" y="43"/>
                  </a:moveTo>
                  <a:cubicBezTo>
                    <a:pt x="63" y="45"/>
                    <a:pt x="62" y="47"/>
                    <a:pt x="60" y="48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3"/>
                    <a:pt x="32" y="63"/>
                    <a:pt x="31" y="63"/>
                  </a:cubicBezTo>
                  <a:cubicBezTo>
                    <a:pt x="31" y="63"/>
                    <a:pt x="30" y="63"/>
                    <a:pt x="29" y="62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7"/>
                    <a:pt x="0" y="45"/>
                    <a:pt x="0" y="4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3" y="12"/>
                    <a:pt x="63" y="14"/>
                  </a:cubicBezTo>
                  <a:lnTo>
                    <a:pt x="63" y="43"/>
                  </a:lnTo>
                  <a:close/>
                  <a:moveTo>
                    <a:pt x="58" y="1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1" y="24"/>
                    <a:pt x="31" y="24"/>
                    <a:pt x="31" y="24"/>
                  </a:cubicBezTo>
                  <a:lnTo>
                    <a:pt x="58" y="14"/>
                  </a:lnTo>
                  <a:close/>
                  <a:moveTo>
                    <a:pt x="58" y="43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58" y="4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Group 72">
            <a:extLst>
              <a:ext uri="{FF2B5EF4-FFF2-40B4-BE49-F238E27FC236}">
                <a16:creationId xmlns:a16="http://schemas.microsoft.com/office/drawing/2014/main" id="{89FA5032-F6E5-8F4D-BF86-A961FB09C071}"/>
              </a:ext>
            </a:extLst>
          </p:cNvPr>
          <p:cNvGrpSpPr/>
          <p:nvPr/>
        </p:nvGrpSpPr>
        <p:grpSpPr>
          <a:xfrm>
            <a:off x="8474616" y="4219380"/>
            <a:ext cx="925676" cy="865344"/>
            <a:chOff x="2545155" y="2990965"/>
            <a:chExt cx="686686" cy="691203"/>
          </a:xfrm>
        </p:grpSpPr>
        <p:sp>
          <p:nvSpPr>
            <p:cNvPr id="80" name="Oval 8">
              <a:extLst>
                <a:ext uri="{FF2B5EF4-FFF2-40B4-BE49-F238E27FC236}">
                  <a16:creationId xmlns:a16="http://schemas.microsoft.com/office/drawing/2014/main" id="{2457ADD5-85FA-F546-8BE1-6312DB2F0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155" y="2990965"/>
              <a:ext cx="686686" cy="691203"/>
            </a:xfrm>
            <a:prstGeom prst="ellipse">
              <a:avLst/>
            </a:prstGeom>
            <a:solidFill>
              <a:srgbClr val="0148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45C0CA37-0658-A948-972C-FFECCACE3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7700" y="3153204"/>
              <a:ext cx="361596" cy="366725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12" y="65"/>
                </a:cxn>
                <a:cxn ang="0">
                  <a:pos x="10" y="66"/>
                </a:cxn>
                <a:cxn ang="0">
                  <a:pos x="8" y="65"/>
                </a:cxn>
                <a:cxn ang="0">
                  <a:pos x="0" y="57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52" y="2"/>
                </a:cxn>
                <a:cxn ang="0">
                  <a:pos x="54" y="1"/>
                </a:cxn>
                <a:cxn ang="0">
                  <a:pos x="56" y="2"/>
                </a:cxn>
                <a:cxn ang="0">
                  <a:pos x="64" y="10"/>
                </a:cxn>
                <a:cxn ang="0">
                  <a:pos x="64" y="12"/>
                </a:cxn>
                <a:cxn ang="0">
                  <a:pos x="64" y="14"/>
                </a:cxn>
                <a:cxn ang="0">
                  <a:pos x="14" y="5"/>
                </a:cxn>
                <a:cxn ang="0">
                  <a:pos x="10" y="7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4" y="5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4"/>
                </a:cxn>
                <a:cxn ang="0">
                  <a:pos x="14" y="5"/>
                </a:cxn>
                <a:cxn ang="0">
                  <a:pos x="32" y="13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9" y="16"/>
                </a:cxn>
                <a:cxn ang="0">
                  <a:pos x="11" y="13"/>
                </a:cxn>
                <a:cxn ang="0">
                  <a:pos x="19" y="11"/>
                </a:cxn>
                <a:cxn ang="0">
                  <a:pos x="22" y="3"/>
                </a:cxn>
                <a:cxn ang="0">
                  <a:pos x="24" y="11"/>
                </a:cxn>
                <a:cxn ang="0">
                  <a:pos x="32" y="13"/>
                </a:cxn>
                <a:cxn ang="0">
                  <a:pos x="40" y="5"/>
                </a:cxn>
                <a:cxn ang="0">
                  <a:pos x="36" y="7"/>
                </a:cxn>
                <a:cxn ang="0">
                  <a:pos x="34" y="11"/>
                </a:cxn>
                <a:cxn ang="0">
                  <a:pos x="33" y="7"/>
                </a:cxn>
                <a:cxn ang="0">
                  <a:pos x="29" y="5"/>
                </a:cxn>
                <a:cxn ang="0">
                  <a:pos x="33" y="4"/>
                </a:cxn>
                <a:cxn ang="0">
                  <a:pos x="34" y="0"/>
                </a:cxn>
                <a:cxn ang="0">
                  <a:pos x="36" y="4"/>
                </a:cxn>
                <a:cxn ang="0">
                  <a:pos x="40" y="5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2" y="19"/>
                </a:cxn>
                <a:cxn ang="0">
                  <a:pos x="46" y="24"/>
                </a:cxn>
                <a:cxn ang="0">
                  <a:pos x="58" y="12"/>
                </a:cxn>
                <a:cxn ang="0">
                  <a:pos x="65" y="31"/>
                </a:cxn>
                <a:cxn ang="0">
                  <a:pos x="61" y="32"/>
                </a:cxn>
                <a:cxn ang="0">
                  <a:pos x="60" y="36"/>
                </a:cxn>
                <a:cxn ang="0">
                  <a:pos x="59" y="32"/>
                </a:cxn>
                <a:cxn ang="0">
                  <a:pos x="55" y="31"/>
                </a:cxn>
                <a:cxn ang="0">
                  <a:pos x="59" y="30"/>
                </a:cxn>
                <a:cxn ang="0">
                  <a:pos x="60" y="26"/>
                </a:cxn>
                <a:cxn ang="0">
                  <a:pos x="61" y="30"/>
                </a:cxn>
                <a:cxn ang="0">
                  <a:pos x="65" y="31"/>
                </a:cxn>
              </a:cxnLst>
              <a:rect l="0" t="0" r="r" b="b"/>
              <a:pathLst>
                <a:path w="65" h="66">
                  <a:moveTo>
                    <a:pt x="64" y="1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1" y="66"/>
                    <a:pt x="11" y="66"/>
                    <a:pt x="10" y="66"/>
                  </a:cubicBezTo>
                  <a:cubicBezTo>
                    <a:pt x="9" y="66"/>
                    <a:pt x="9" y="66"/>
                    <a:pt x="8" y="6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1"/>
                    <a:pt x="54" y="1"/>
                  </a:cubicBezTo>
                  <a:cubicBezTo>
                    <a:pt x="54" y="1"/>
                    <a:pt x="55" y="2"/>
                    <a:pt x="56" y="2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4" y="13"/>
                    <a:pt x="64" y="14"/>
                  </a:cubicBezTo>
                  <a:close/>
                  <a:moveTo>
                    <a:pt x="14" y="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5"/>
                  </a:lnTo>
                  <a:close/>
                  <a:moveTo>
                    <a:pt x="32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32" y="13"/>
                  </a:lnTo>
                  <a:close/>
                  <a:moveTo>
                    <a:pt x="40" y="5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40" y="5"/>
                  </a:lnTo>
                  <a:close/>
                  <a:moveTo>
                    <a:pt x="58" y="12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58" y="12"/>
                  </a:lnTo>
                  <a:close/>
                  <a:moveTo>
                    <a:pt x="65" y="31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5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9">
            <a:extLst>
              <a:ext uri="{FF2B5EF4-FFF2-40B4-BE49-F238E27FC236}">
                <a16:creationId xmlns:a16="http://schemas.microsoft.com/office/drawing/2014/main" id="{E9FB9C9A-A1E9-134E-A679-B71BAD1CA4CA}"/>
              </a:ext>
            </a:extLst>
          </p:cNvPr>
          <p:cNvGrpSpPr/>
          <p:nvPr/>
        </p:nvGrpSpPr>
        <p:grpSpPr>
          <a:xfrm>
            <a:off x="353542" y="4130470"/>
            <a:ext cx="865327" cy="861773"/>
            <a:chOff x="5053967" y="3864381"/>
            <a:chExt cx="689697" cy="691203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351B094F-7944-8142-AD4A-E85AEDF60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967" y="3864381"/>
              <a:ext cx="689697" cy="691203"/>
            </a:xfrm>
            <a:prstGeom prst="ellipse">
              <a:avLst/>
            </a:prstGeom>
            <a:solidFill>
              <a:srgbClr val="FEC0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37">
              <a:extLst>
                <a:ext uri="{FF2B5EF4-FFF2-40B4-BE49-F238E27FC236}">
                  <a16:creationId xmlns:a16="http://schemas.microsoft.com/office/drawing/2014/main" id="{DA407211-79FA-0C4A-A009-0E31AD111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3992" y="4041203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3" name="Group 58">
            <a:extLst>
              <a:ext uri="{FF2B5EF4-FFF2-40B4-BE49-F238E27FC236}">
                <a16:creationId xmlns:a16="http://schemas.microsoft.com/office/drawing/2014/main" id="{26843012-D5F8-7744-8828-73A2F874AC92}"/>
              </a:ext>
            </a:extLst>
          </p:cNvPr>
          <p:cNvGrpSpPr/>
          <p:nvPr/>
        </p:nvGrpSpPr>
        <p:grpSpPr>
          <a:xfrm>
            <a:off x="1283369" y="4221896"/>
            <a:ext cx="2353057" cy="726176"/>
            <a:chOff x="7174424" y="1327821"/>
            <a:chExt cx="2172053" cy="67031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269E93-14AD-CB42-975D-804DF5753EE1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397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Equally split into train and test.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A2DF044-7185-2642-8ECC-F09B245497E4}"/>
                </a:ext>
              </a:extLst>
            </p:cNvPr>
            <p:cNvSpPr/>
            <p:nvPr/>
          </p:nvSpPr>
          <p:spPr>
            <a:xfrm>
              <a:off x="7174424" y="1327821"/>
              <a:ext cx="1355993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117560"/>
              <a:r>
                <a:rPr lang="en-US" sz="1600" b="1" dirty="0">
                  <a:solidFill>
                    <a:srgbClr val="FEC00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Train-Test Split</a:t>
              </a:r>
            </a:p>
          </p:txBody>
        </p:sp>
      </p:grpSp>
      <p:grpSp>
        <p:nvGrpSpPr>
          <p:cNvPr id="106" name="Group 58">
            <a:extLst>
              <a:ext uri="{FF2B5EF4-FFF2-40B4-BE49-F238E27FC236}">
                <a16:creationId xmlns:a16="http://schemas.microsoft.com/office/drawing/2014/main" id="{BF2A80FC-EFD4-D642-A5B8-CFD1E5C3A7A8}"/>
              </a:ext>
            </a:extLst>
          </p:cNvPr>
          <p:cNvGrpSpPr/>
          <p:nvPr/>
        </p:nvGrpSpPr>
        <p:grpSpPr>
          <a:xfrm>
            <a:off x="6107226" y="1119132"/>
            <a:ext cx="2353057" cy="657186"/>
            <a:chOff x="7174425" y="1391504"/>
            <a:chExt cx="2172053" cy="60663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28993A6-09A0-104F-A228-9A09460806F9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397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Manually Tag each observation as car or general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A76BBC3-3E77-9D47-B5B5-5D8A02524E73}"/>
                </a:ext>
              </a:extLst>
            </p:cNvPr>
            <p:cNvSpPr/>
            <p:nvPr/>
          </p:nvSpPr>
          <p:spPr>
            <a:xfrm>
              <a:off x="8121290" y="1391504"/>
              <a:ext cx="1225188" cy="21550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117560"/>
              <a:r>
                <a:rPr lang="en-US" sz="1517" b="1" dirty="0">
                  <a:solidFill>
                    <a:srgbClr val="FEC00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Labelling</a:t>
              </a:r>
            </a:p>
          </p:txBody>
        </p:sp>
      </p:grpSp>
      <p:grpSp>
        <p:nvGrpSpPr>
          <p:cNvPr id="109" name="Group 58">
            <a:extLst>
              <a:ext uri="{FF2B5EF4-FFF2-40B4-BE49-F238E27FC236}">
                <a16:creationId xmlns:a16="http://schemas.microsoft.com/office/drawing/2014/main" id="{2C191E23-9E51-6942-AB67-A1B9449A9CA5}"/>
              </a:ext>
            </a:extLst>
          </p:cNvPr>
          <p:cNvGrpSpPr/>
          <p:nvPr/>
        </p:nvGrpSpPr>
        <p:grpSpPr>
          <a:xfrm>
            <a:off x="6087113" y="4190767"/>
            <a:ext cx="2353056" cy="912249"/>
            <a:chOff x="7174425" y="1354933"/>
            <a:chExt cx="2172052" cy="84207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E341F1-73EA-5746-AAFD-50BECA58091C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5966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different models and select the one with highest accuracy</a:t>
              </a:r>
              <a:endParaRPr lang="en-US" sz="1400" dirty="0">
                <a:solidFill>
                  <a:srgbClr val="262626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AE0D394-6C5D-9B4A-B6C8-5E8D41F91A06}"/>
                </a:ext>
              </a:extLst>
            </p:cNvPr>
            <p:cNvSpPr/>
            <p:nvPr/>
          </p:nvSpPr>
          <p:spPr>
            <a:xfrm>
              <a:off x="8382173" y="1354933"/>
              <a:ext cx="947006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117560"/>
              <a:r>
                <a:rPr lang="en-US" sz="1600" b="1" dirty="0">
                  <a:solidFill>
                    <a:srgbClr val="01488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Model</a:t>
              </a:r>
            </a:p>
          </p:txBody>
        </p:sp>
      </p:grpSp>
      <p:sp>
        <p:nvSpPr>
          <p:cNvPr id="112" name="Text Placeholder 1">
            <a:extLst>
              <a:ext uri="{FF2B5EF4-FFF2-40B4-BE49-F238E27FC236}">
                <a16:creationId xmlns:a16="http://schemas.microsoft.com/office/drawing/2014/main" id="{D917858F-B4FE-0643-ACB0-9E7C9679F0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0577" y="291439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Implementation &amp; Execution</a:t>
            </a:r>
          </a:p>
        </p:txBody>
      </p:sp>
      <p:grpSp>
        <p:nvGrpSpPr>
          <p:cNvPr id="113" name="Group 64">
            <a:extLst>
              <a:ext uri="{FF2B5EF4-FFF2-40B4-BE49-F238E27FC236}">
                <a16:creationId xmlns:a16="http://schemas.microsoft.com/office/drawing/2014/main" id="{D05B9572-8840-264C-9BEC-3040FDAC5608}"/>
              </a:ext>
            </a:extLst>
          </p:cNvPr>
          <p:cNvGrpSpPr/>
          <p:nvPr/>
        </p:nvGrpSpPr>
        <p:grpSpPr>
          <a:xfrm rot="19223737">
            <a:off x="4049401" y="2227629"/>
            <a:ext cx="1940205" cy="1940205"/>
            <a:chOff x="3274424" y="1575559"/>
            <a:chExt cx="2253978" cy="2253978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6FFAD-A26B-F848-AEB7-F6EE8988617C}"/>
                </a:ext>
              </a:extLst>
            </p:cNvPr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rgbClr val="9B1717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tx1">
                  <a:lumMod val="65000"/>
                  <a:lumOff val="35000"/>
                </a:schemeClr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C907F24-F53A-8B4C-81EE-136B9BC5DF6A}"/>
                </a:ext>
              </a:extLst>
            </p:cNvPr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3EB1DF4-8576-2D4B-8714-12028F65E535}"/>
                </a:ext>
              </a:extLst>
            </p:cNvPr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rgbClr val="9B1717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CA93A52-C6C3-4141-9D4F-1A874562D9B0}"/>
                </a:ext>
              </a:extLst>
            </p:cNvPr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Group 86">
            <a:extLst>
              <a:ext uri="{FF2B5EF4-FFF2-40B4-BE49-F238E27FC236}">
                <a16:creationId xmlns:a16="http://schemas.microsoft.com/office/drawing/2014/main" id="{2F967F6B-6165-5047-A627-8951ED1BA8E7}"/>
              </a:ext>
            </a:extLst>
          </p:cNvPr>
          <p:cNvGrpSpPr/>
          <p:nvPr/>
        </p:nvGrpSpPr>
        <p:grpSpPr>
          <a:xfrm rot="8404606">
            <a:off x="4855720" y="2166742"/>
            <a:ext cx="1795649" cy="980971"/>
            <a:chOff x="3990975" y="2525713"/>
            <a:chExt cx="1697038" cy="927100"/>
          </a:xfrm>
          <a:solidFill>
            <a:srgbClr val="014884"/>
          </a:solidFill>
        </p:grpSpPr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E0FE42D7-76AB-2646-8D41-2FCF03621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A39F1D26-1081-4548-8B1F-7C8C9D95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6EBC5B2C-162C-7449-9150-9FFECC61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8F6FCBDE-ACDD-B04E-95ED-055452123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9A6CED8-8E5B-4F40-8E34-1B5EC7F48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5A0C24E8-A3CC-F848-864E-BCF1754F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9A64B1A1-FDE3-534B-8BB1-C4B885234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88B27317-A939-014C-8BB2-437BB5D5FBD1}"/>
              </a:ext>
            </a:extLst>
          </p:cNvPr>
          <p:cNvSpPr txBox="1"/>
          <p:nvPr/>
        </p:nvSpPr>
        <p:spPr>
          <a:xfrm>
            <a:off x="6189710" y="2893542"/>
            <a:ext cx="2584174" cy="42156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driven approach for this problem.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8A64EB-CB03-6148-A6C2-ED742316C0CF}"/>
              </a:ext>
            </a:extLst>
          </p:cNvPr>
          <p:cNvSpPr txBox="1"/>
          <p:nvPr/>
        </p:nvSpPr>
        <p:spPr>
          <a:xfrm>
            <a:off x="326766" y="6464991"/>
            <a:ext cx="6400800" cy="36830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ct val="0"/>
              </a:spcBef>
              <a:buClr>
                <a:schemeClr val="bg2"/>
              </a:buClr>
            </a:pPr>
            <a:r>
              <a:rPr lang="en-US" sz="600">
                <a:latin typeface="Segoe UI" panose="020B0502040204020203" pitchFamily="34" charset="0"/>
                <a:cs typeface="Segoe UI" panose="020B0502040204020203" pitchFamily="34" charset="0"/>
              </a:rPr>
              <a:t>Source: Pentagon Case Team</a:t>
            </a: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BC111091-5DD4-5F43-8877-1DBE0AEEB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37116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69485BAB-1A1C-744C-B36C-58E1D83EC1E6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2B3A5-B04A-8B4C-B89D-B8D714A9DDBE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2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3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5C929-DCA6-49EB-8B60-ACC47A994627}"/>
              </a:ext>
            </a:extLst>
          </p:cNvPr>
          <p:cNvSpPr txBox="1"/>
          <p:nvPr/>
        </p:nvSpPr>
        <p:spPr>
          <a:xfrm>
            <a:off x="4132139" y="3176622"/>
            <a:ext cx="1722123" cy="96334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23153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3E8D1-BD00-4D5D-B358-79F48AC53E46}"/>
              </a:ext>
            </a:extLst>
          </p:cNvPr>
          <p:cNvSpPr txBox="1"/>
          <p:nvPr/>
        </p:nvSpPr>
        <p:spPr>
          <a:xfrm>
            <a:off x="690215" y="1249182"/>
            <a:ext cx="2504054" cy="12403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6000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documents for train &amp; validation of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5A8AD-D454-4010-8830-D3A209F54967}"/>
              </a:ext>
            </a:extLst>
          </p:cNvPr>
          <p:cNvSpPr txBox="1"/>
          <p:nvPr/>
        </p:nvSpPr>
        <p:spPr>
          <a:xfrm>
            <a:off x="6695463" y="1210710"/>
            <a:ext cx="2504054" cy="131728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900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documents for testing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F05D5-19D4-4FB0-A9FF-67E65EE55716}"/>
              </a:ext>
            </a:extLst>
          </p:cNvPr>
          <p:cNvSpPr txBox="1"/>
          <p:nvPr/>
        </p:nvSpPr>
        <p:spPr>
          <a:xfrm>
            <a:off x="7146804" y="4601838"/>
            <a:ext cx="1601371" cy="96334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n-grams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CDB3E-FE0A-4035-91EB-D99DF1B81716}"/>
              </a:ext>
            </a:extLst>
          </p:cNvPr>
          <p:cNvSpPr txBox="1"/>
          <p:nvPr/>
        </p:nvSpPr>
        <p:spPr>
          <a:xfrm>
            <a:off x="761728" y="4463339"/>
            <a:ext cx="2361029" cy="12403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minimum document frequency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B5C1D31-A0CE-43FA-AC45-7AC69A4DD126}"/>
              </a:ext>
            </a:extLst>
          </p:cNvPr>
          <p:cNvSpPr txBox="1">
            <a:spLocks/>
          </p:cNvSpPr>
          <p:nvPr/>
        </p:nvSpPr>
        <p:spPr>
          <a:xfrm>
            <a:off x="180577" y="291439"/>
            <a:ext cx="9344435" cy="59482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Pre-processing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48AD08-3526-4FFD-A92A-C2674141F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41704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1ED6855-65D1-4BB8-974B-FFBC8A40B5AF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37C505-B61B-4079-8678-72D2230E57C9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139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5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4B&quot; g=&quot;39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TVkhr9sCQzUkFVEkmT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3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4.xml><?xml version="1.0" encoding="utf-8"?>
<a:theme xmlns:a="http://schemas.openxmlformats.org/drawingml/2006/main" name="1_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5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Format_Library</Template>
  <TotalTime>0</TotalTime>
  <Words>4308</Words>
  <Application>Microsoft Office PowerPoint</Application>
  <PresentationFormat>A4 Paper (210x297 mm)</PresentationFormat>
  <Paragraphs>237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Custom Design</vt:lpstr>
      <vt:lpstr>Blank</vt:lpstr>
      <vt:lpstr>1_Custom Design</vt:lpstr>
      <vt:lpstr>1_Blank</vt:lpstr>
      <vt:lpstr>PowerPoint Presentation</vt:lpstr>
      <vt:lpstr>Group 1</vt:lpstr>
      <vt:lpstr>Group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Tested our results on Tippecanoe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-*- coding: utf-8 -*- import scrapy from scrapy import Request  class ProjectSpider(scrapy.Spider):     name = 'project'     allowed_domains = ['craigslist.org']     # start_urls = ['https://chicago.craigslist.org/d/general-for-sale/search/foa']    # for general data     start_urls = ['https://indianapolis.craigslist.org/d/cars-trucks/search/cta']          #for cars data     def parse(self, response):         deals = response.xpath('//p[@class="result-info"]')         #print(adv)         for deal in deals:             title = deal.xpath('a/text()').extract_first()             price = deal.xpath('span[@class="result-meta"]/span[@class="result-price"]/text()').extract_first()[1:]             lower_rel_url = deal.xpath('a/@href').extract_first()             lower_url = response.urljoin(lower_rel_url)             yield Request(lower_url, callback=self.parse_lower,meta={'Title': title, 'Price': price})         next_rel_url = response.xpath('//a[@class="button next"]/@href').get()         next_url = response.urljoin(next_rel_url)         yield Request(next_url, callback=self.parse)      def parse_lower(self, response):         text = "".join(line for line in response.xpath \             ('//*[@id="postingbody"]/text()').getall())         text = " ".join(text.split())         # add content to meta property for generating new column in output         response.meta['Text'] = text         # remove metadata columns          del response.meta['depth']         del response.meta['download_timeout']         del response.meta['download_slot']         del response.meta['download_latency']         yield response.meta</vt:lpstr>
      <vt:lpstr>PowerPoint Presentation</vt:lpstr>
      <vt:lpstr>######################################## Preprocess ###############################################  reviews_gen = [x for x in reviews_gen if not isinstance(x, float)] reviews_car = [x for x in reviews_car if not isinstance(x, float)] def pre_process_text(text):     text = text.lower()     tokens = nltk.word_tokenize(text)     lemmatized = [lemmatizer.lemmatize(token) for token in tokens if token.isalpha()]     lemmatized = " ".join(lemmatized)     return lemmatized  reviews_gen = list(map(pre_process_text,reviews_gen)) reviews_car = list(map(pre_process_text,reviews_car))  n1 = df_gen.columns[0] df_gen.drop(n1, axis=1, inplace=True) df_gen[n1] = reviews_gen n2 = df_car.columns[0] df_car.drop(n2, axis=1, inplace=True) df_car[n2] = reviews_car  data_gen, data_car = df_gen.values.tolist(), df_car.values.tolist() train_gen, test_gen = data_gen[:1500] , data_gen[1500:]  # split train and test set for restaurants train_car, test_car = data_car[:1500], data_car[1500:]  # split train and test set for movies training, testing = train_gen + train_car, test_gen + test_car  # combine training and test sets x_train, x_test = [i[1] for i in training], [i[1] for i in testing] y_train, y_test = [i[0] for i in training], [i[0] for i in testing] # dummy function for pre processing def tk(doc):     return doc  tfidf = TfidfVectorizer(analyzer='word', preprocessor=tk, tokenizer=tk, ngram_range=(1, 2),                         min_df=5, stop_words='english') # initialize TF-IDF vectorizer tfidf.fit(x_train) x_train = tfidf.transform(x_train) x_test = tfidf.transform(x_test)  ###################################################################################################</vt:lpstr>
      <vt:lpstr>###########################################  Modelling ############################################  # Logit Logitmodel = LogisticRegression() Logitmodel.fit(x_train, y_train) y_pred_logit = Logitmodel.predict(x_test) acc_logit = accuracy_score(y_test, y_pred_logit) print("Logit model Accuracy:: {:.2f}%".format(acc_logit*100))  # Naive Bayes NBmodel = MultinomialNB() NBmodel.fit(x_train, y_train) y_pred_NB = NBmodel.predict(x_test) acc_NB = accuracy_score(y_test, y_pred_NB) print("Naive Bayes model Accuracy::{:.2f}%".format(acc_NB*100))  # Support Vector Classifier SVMmodel = LinearSVC() SVMmodel.fit(x_train, y_train) y_pred_SVM = SVMmodel.predict(x_test) acc_SVM = accuracy_score(y_test, y_pred_SVM) print("SVM model Accuracy:{:.2f}%".format(acc_SVM*100))  # Random Forest Classifier RFmodel = RandomForestClassifier(n_estimators=100, max_depth=10, criterion='entropy',                                  bootstrap=True, random_state=0) ## number of trees and number of layers/depth RFmodel.fit(x_train, y_train) y_pred_RF = RFmodel.predict(x_test) acc_RF = accuracy_score(y_test, y_pred_RF) print("Random Forest Model Accuracy: {:.2f}%".format(acc_RF*100))  # Deep Learning DLmodel2 = MLPClassifier(solver='adam', hidden_layer_sizes=(60,50,40), random_state=1, n_iter_no_change=20,                         learning_rate='adaptive', max_iter=200, verbose=False, early_stopping=True) DLmodel2.fit(x_train, y_train) y_pred_DL= DLmodel2.predict(x_test) acc_DL = accuracy_score(y_test, y_pred_DL) print("DL model Accuracy: {:.2f}%".format(acc_DL*100))  ###################################################################################################</vt:lpstr>
      <vt:lpstr>def TFIDF(ran,min, train, test):      def tk(doc):         return doc     ran = (1,ran)     print(ran)     tfidf = TfidfVectorizer(analyzer='word', preprocessor=tk, tokenizer=tk, ngram_range=ran,                             min_df=5) # initialize TF-IDF vectorizer     tfidf.fit(train)     x_train = tfidf.transform(train)     x_test = tfidf.transform(test)     print("For min_df=",min,"and ngram=",ran)     return x_train,x_test   def deep(i,j,x_train,y_train,x_test,y_test):      DLmodel2 = MLPClassifier(solver='adam', hidden_layer_sizes=(i,j), random_state=1, n_iter_no_change=20,                              learning_rate='adaptive', max_iter=200, verbose=False, early_stopping=True)     DLmodel2.fit(x_train, y_train)     y_pred_DL = DLmodel2.predict(x_test)     acc_DL = accuracy_score(y_test, y_pred_DL)      print("For nodes = ",i,"and layers = ", j," accuracy=  ",acc_DL)      return acc_DL</vt:lpstr>
      <vt:lpstr>for min_df in [3,4,5]:     for n_gram in [2,3,4]:         train,test = TFIDF(n_gram,min_df,x_train,x_test)         for nodes in list(np.arange(5,40,5)):             for layers in [2,3,4,5,6]:                 acc = deep(nodes,layers,train,y_train,test,y_test)                 if acc&gt;best:                     best=acc                     best_min_df=min_df                     best_ngram = n_gram                     best_nodes = nodes                     best_layers = layers  def tk(doc):     return doc   tfidf = TfidfVectorizer(analyzer='word', preprocessor=tk, tokenizer=tk, ngram_range=(1,4),                             min_df=3)  tfidf.fit(x_train) x_train = tfidf.transform(x_train) x_test = tfidf.transform(df_x)    # Deep Learning DLmodel2 = MLPClassifier(solver='adam', hidden_layer_sizes=(15,3), random_state=1, n_iter_no_change=20,                         learning_rate='adaptive', max_iter=200, verbose=False, early_stopping=True) DLmodel2.fit(x_train, y_train) y_pred_DL= DLmodel2.predict(x_test) acc_DL = accuracy_score(df_y, y_pred_DL) print("DL model Accuracy: {:.2f}%".format(acc_DL*100))</vt:lpstr>
      <vt:lpstr>############################################ LSTM ################################################# def clean_text(text):     text = text.lower()  # lowercase text     text = REPLACE_BY_SPACE_RE.sub(' ',                                    text)  # replace REPLACE_BY_SPACE_RE symbols by space in text. substitute the matched string in REPLACE_BY_SPACE_RE with space.     text = BAD_SYMBOLS_RE.sub('',                               text)  # remove symbols which are in BAD_SYMBOLS_RE from text. substitute the matched string in BAD_SYMBOLS_RE with nothing.     text = text.replace('x', '')     text = ' '.join(word for word in text.split() if word not in STOPWORDS)  # remove stopwors from text     return text  STOPWORDS, REPLACE_BY_SPACE_RE = set(stopwords.words('english’)), re.compile('[/(){}\[\]\|@,;]') BAD_SYMBOLS_RE, STOPWORDS = re.compile('[^a-z #+_]’), set(stopwords.words('english')) MAX_NB_WORDS, MAX_SEQUENCE_LENGTH, EMBEDDING_DIM = 50000, 250, 100  df = pd.concat([df_gen, df_car]) df['Text'] = df['Text'].astype(str) df['Text'] = df['Text'].apply(clean_text) df['Text'] = df['Text'].str.replace('\d+', '')  tokenizer = Tokenizer(num_words=MAX_NB_WORDS, filters='!"#$%&amp;()*+,-./:;&lt;=&gt;?@[\]^_`{|}~', lower=True) tokenizer.fit_on_texts(df['Text'].values) X = tokenizer.texts_to_sequences(df['Text'].values) X = pad_sequences(X, maxlen=MAX_SEQUENCE_LENGTH) Y = pd.get_dummies(df['Label']).values word_index = tokenizer.word_index X_train, X_test, Y_train, Y_test = train_test_split(X,Y, test_size = 0.20, random_state = 42) model = Sequential() model.add(Embedding(MAX_NB_WORDS, EMBEDDING_DIM, input_length=X.shape[1])) model.add(SpatialDropout1D(0.25)) model.add(LSTM(140, dropout=0.2, recurrent_dropout=0.2)) model.add(Dense(2, activation='softmax')) model.compile(loss='categorical_crossentropy', optimizer='adam', metrics=['accuracy']) epochs = 2 batch_size = 60 history = model.fit(X_train, Y_train, epochs=epochs, batch_size=batch_size,validation_split=0.1,                     callbacks=[EarlyStopping(monitor='val_loss', patience=3, min_delta=0.0001)])  accr = model.evaluate(X_test,Y_test) print('Test set\n  Loss: {:0.3f}\n  Accuracy: {:0.3f}'.format(accr[0],accr[1]))  ###########################################################################################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###Slide heading</dc:title>
  <dc:creator/>
  <cp:revision>12</cp:revision>
  <dcterms:created xsi:type="dcterms:W3CDTF">2015-01-11T09:05:14Z</dcterms:created>
  <dcterms:modified xsi:type="dcterms:W3CDTF">2019-12-04T15:04:25Z</dcterms:modified>
  <cp:category>112013</cp:category>
</cp:coreProperties>
</file>